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266" r:id="rId3"/>
    <p:sldId id="268" r:id="rId4"/>
    <p:sldId id="274" r:id="rId5"/>
    <p:sldId id="267" r:id="rId6"/>
    <p:sldId id="273" r:id="rId7"/>
    <p:sldId id="271" r:id="rId8"/>
    <p:sldId id="279" r:id="rId9"/>
    <p:sldId id="293" r:id="rId10"/>
    <p:sldId id="270" r:id="rId11"/>
    <p:sldId id="282" r:id="rId12"/>
    <p:sldId id="269" r:id="rId13"/>
    <p:sldId id="295" r:id="rId14"/>
    <p:sldId id="281" r:id="rId15"/>
    <p:sldId id="291" r:id="rId1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517"/>
    <a:srgbClr val="055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9E5D7FB-FC5B-4A89-AA55-D33F8DA41591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262EF6E-E9CE-4020-98C7-E335BB6462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88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7C4DF3-4406-4E61-9123-65602321B6B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5E8993C-E536-4383-8F08-F9B7F3A9478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85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F76D6-20BB-42F9-8733-F1ED4101836F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B2E04-8758-4CF0-A214-D178D5841A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16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9ADAB-AB82-49A1-AC75-93B639A96E22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9C619-3E9A-417C-83BC-E4C6F2E463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44672-0515-48AD-B7C3-105331861765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DD5B9-5227-4847-AD5B-2C2E14A9E5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67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81923-A5FD-4F27-AD4A-9D21D4D3827D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6F2C3-A904-4046-9A2B-17F9611AD8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95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D51E-DE40-4CA6-A2DB-5C859668CABC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844C7-6223-4B52-9FFB-21D541AEF0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7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FC25-0171-4075-849C-56E02260B2EB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FDDC98-3825-44DF-B700-31C23D9097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1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56092-CEA5-4827-992B-01E80E56C952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ABB4C-2F59-40D6-9D3C-D71E10095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1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F2BA7-2B73-484E-9A2F-7E2AF214B458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27BFB-3439-4E4B-9B28-7EE416D496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6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8D572F-06F2-4EA8-8C96-71D25E068015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FB168-308E-4AC7-AE89-71C68307A6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3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41A9E-6BBA-4FF2-B90F-D76646D96469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7D9ED-8F01-4A24-8FB3-624DAA9901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5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DDEF3-24E9-420B-AFE1-323FBB3683D4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3DEE-A8CA-41F4-BD5B-85B025183B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49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AFB19C-3DD0-45BD-BCCD-066F65038AF7}" type="datetimeFigureOut">
              <a:rPr lang="zh-CN" altLang="en-US"/>
              <a:pPr>
                <a:defRPr/>
              </a:pPr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77294AB-C454-4D10-9358-47000C4A81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.modao.cc/app/1pjnkvp1oxxk21rrd9hm9fv3p0aln#screen=s14c3f852b170c9b9b00028" TargetMode="External"/><Relationship Id="rId5" Type="http://schemas.openxmlformats.org/officeDocument/2006/relationships/hyperlink" Target="https://free.modao.cc/app/10929beb13aa864417d520e9c19823b45305ac07#screen=se8e564f4d4ba0d15c719fc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4" name="文本框 4"/>
          <p:cNvSpPr txBox="1">
            <a:spLocks noChangeArrowheads="1"/>
          </p:cNvSpPr>
          <p:nvPr/>
        </p:nvSpPr>
        <p:spPr bwMode="auto">
          <a:xfrm>
            <a:off x="2465799" y="2424113"/>
            <a:ext cx="673535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sp>
        <p:nvSpPr>
          <p:cNvPr id="5125" name="文本框 5"/>
          <p:cNvSpPr txBox="1">
            <a:spLocks noChangeArrowheads="1"/>
          </p:cNvSpPr>
          <p:nvPr/>
        </p:nvSpPr>
        <p:spPr bwMode="auto">
          <a:xfrm>
            <a:off x="3295650" y="3421063"/>
            <a:ext cx="5514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jiankangkuaileyixiaozu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26" name="文本框 6"/>
          <p:cNvSpPr txBox="1">
            <a:spLocks noChangeArrowheads="1"/>
          </p:cNvSpPr>
          <p:nvPr/>
        </p:nvSpPr>
        <p:spPr bwMode="auto">
          <a:xfrm>
            <a:off x="3295650" y="3778250"/>
            <a:ext cx="5514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健康快乐一小组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981325" y="1643063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773988" y="4294188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9" name="组合 9"/>
          <p:cNvGrpSpPr>
            <a:grpSpLocks/>
          </p:cNvGrpSpPr>
          <p:nvPr/>
        </p:nvGrpSpPr>
        <p:grpSpPr bwMode="auto">
          <a:xfrm>
            <a:off x="5097463" y="1749425"/>
            <a:ext cx="1789112" cy="522288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30" name="组合 13"/>
          <p:cNvGrpSpPr>
            <a:grpSpLocks/>
          </p:cNvGrpSpPr>
          <p:nvPr/>
        </p:nvGrpSpPr>
        <p:grpSpPr bwMode="auto">
          <a:xfrm rot="10800000">
            <a:off x="5111750" y="4178300"/>
            <a:ext cx="1789113" cy="522288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7126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0475" y="1261155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3982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454400" y="823913"/>
            <a:ext cx="5283200" cy="5283200"/>
            <a:chOff x="3454400" y="823913"/>
            <a:chExt cx="5283200" cy="5283200"/>
          </a:xfrm>
        </p:grpSpPr>
        <p:grpSp>
          <p:nvGrpSpPr>
            <p:cNvPr id="15364" name="组合 39"/>
            <p:cNvGrpSpPr>
              <a:grpSpLocks/>
            </p:cNvGrpSpPr>
            <p:nvPr/>
          </p:nvGrpSpPr>
          <p:grpSpPr bwMode="auto">
            <a:xfrm>
              <a:off x="3454400" y="823913"/>
              <a:ext cx="5283200" cy="5283200"/>
              <a:chOff x="4562384" y="836762"/>
              <a:chExt cx="2898642" cy="2898641"/>
            </a:xfrm>
          </p:grpSpPr>
          <p:sp>
            <p:nvSpPr>
              <p:cNvPr id="11" name="菱形 10"/>
              <p:cNvSpPr/>
              <p:nvPr/>
            </p:nvSpPr>
            <p:spPr>
              <a:xfrm>
                <a:off x="4694774" y="969152"/>
                <a:ext cx="2633862" cy="2633861"/>
              </a:xfrm>
              <a:prstGeom prst="diamond">
                <a:avLst/>
              </a:prstGeom>
              <a:solidFill>
                <a:srgbClr val="060517"/>
              </a:solidFill>
              <a:ln w="698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菱形 11"/>
              <p:cNvSpPr/>
              <p:nvPr/>
            </p:nvSpPr>
            <p:spPr>
              <a:xfrm>
                <a:off x="4562384" y="836762"/>
                <a:ext cx="2898642" cy="2898641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4352925" y="3476625"/>
              <a:ext cx="3482975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740275" y="3683000"/>
              <a:ext cx="2711450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原型展示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817938" y="1993900"/>
              <a:ext cx="4556125" cy="15684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9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2"/>
          <p:cNvSpPr/>
          <p:nvPr/>
        </p:nvSpPr>
        <p:spPr>
          <a:xfrm>
            <a:off x="0" y="1588"/>
            <a:ext cx="12212638" cy="6856412"/>
          </a:xfrm>
          <a:prstGeom prst="rect">
            <a:avLst/>
          </a:prstGeom>
          <a:solidFill>
            <a:srgbClr val="242C34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1" rIns="121862" bIns="60931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dirty="0">
              <a:solidFill>
                <a:srgbClr val="216BA9">
                  <a:lumMod val="50000"/>
                </a:srgbClr>
              </a:solidFill>
              <a:latin typeface="Calibri Light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0" y="1835150"/>
            <a:ext cx="5734050" cy="5033963"/>
            <a:chOff x="0" y="1834681"/>
            <a:chExt cx="5734051" cy="5034894"/>
          </a:xfrm>
        </p:grpSpPr>
        <p:pic>
          <p:nvPicPr>
            <p:cNvPr id="22553" name="Picture 28" descr="Smart-Mobile-Mockup-Templat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34681"/>
              <a:ext cx="5734051" cy="5034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54" name="组合 5"/>
            <p:cNvGrpSpPr>
              <a:grpSpLocks/>
            </p:cNvGrpSpPr>
            <p:nvPr/>
          </p:nvGrpSpPr>
          <p:grpSpPr bwMode="auto">
            <a:xfrm rot="193907">
              <a:off x="2702299" y="2298440"/>
              <a:ext cx="2770238" cy="3876109"/>
              <a:chOff x="4927601" y="1757680"/>
              <a:chExt cx="2275840" cy="4027943"/>
            </a:xfrm>
          </p:grpSpPr>
          <p:sp>
            <p:nvSpPr>
              <p:cNvPr id="11" name="直角三角形 10"/>
              <p:cNvSpPr/>
              <p:nvPr/>
            </p:nvSpPr>
            <p:spPr>
              <a:xfrm>
                <a:off x="4926730" y="1757596"/>
                <a:ext cx="2275799" cy="4002877"/>
              </a:xfrm>
              <a:prstGeom prst="rtTriangle">
                <a:avLst/>
              </a:prstGeom>
              <a:solidFill>
                <a:srgbClr val="0605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直角三角形 11"/>
              <p:cNvSpPr/>
              <p:nvPr/>
            </p:nvSpPr>
            <p:spPr>
              <a:xfrm rot="10800000">
                <a:off x="4926458" y="1780752"/>
                <a:ext cx="2275798" cy="4002877"/>
              </a:xfrm>
              <a:prstGeom prst="rtTriangle">
                <a:avLst/>
              </a:prstGeom>
              <a:solidFill>
                <a:srgbClr val="055A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750701" y="3873287"/>
              <a:ext cx="672083" cy="750340"/>
              <a:chOff x="6016626" y="5110164"/>
              <a:chExt cx="231775" cy="258763"/>
            </a:xfrm>
            <a:solidFill>
              <a:schemeClr val="bg1"/>
            </a:solidFill>
          </p:grpSpPr>
          <p:sp>
            <p:nvSpPr>
              <p:cNvPr id="8" name="Rectangle 74"/>
              <p:cNvSpPr>
                <a:spLocks noChangeArrowheads="1"/>
              </p:cNvSpPr>
              <p:nvPr/>
            </p:nvSpPr>
            <p:spPr bwMode="auto">
              <a:xfrm>
                <a:off x="6119813" y="5281614"/>
                <a:ext cx="23813" cy="87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73757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Freeform 75"/>
              <p:cNvSpPr>
                <a:spLocks/>
              </p:cNvSpPr>
              <p:nvPr/>
            </p:nvSpPr>
            <p:spPr bwMode="auto">
              <a:xfrm>
                <a:off x="6016626" y="5110164"/>
                <a:ext cx="207963" cy="73025"/>
              </a:xfrm>
              <a:custGeom>
                <a:avLst/>
                <a:gdLst>
                  <a:gd name="T0" fmla="*/ 115 w 231"/>
                  <a:gd name="T1" fmla="*/ 28 h 81"/>
                  <a:gd name="T2" fmla="*/ 30 w 231"/>
                  <a:gd name="T3" fmla="*/ 28 h 81"/>
                  <a:gd name="T4" fmla="*/ 25 w 231"/>
                  <a:gd name="T5" fmla="*/ 30 h 81"/>
                  <a:gd name="T6" fmla="*/ 2 w 231"/>
                  <a:gd name="T7" fmla="*/ 50 h 81"/>
                  <a:gd name="T8" fmla="*/ 0 w 231"/>
                  <a:gd name="T9" fmla="*/ 54 h 81"/>
                  <a:gd name="T10" fmla="*/ 0 w 231"/>
                  <a:gd name="T11" fmla="*/ 55 h 81"/>
                  <a:gd name="T12" fmla="*/ 2 w 231"/>
                  <a:gd name="T13" fmla="*/ 60 h 81"/>
                  <a:gd name="T14" fmla="*/ 25 w 231"/>
                  <a:gd name="T15" fmla="*/ 79 h 81"/>
                  <a:gd name="T16" fmla="*/ 30 w 231"/>
                  <a:gd name="T17" fmla="*/ 81 h 81"/>
                  <a:gd name="T18" fmla="*/ 229 w 231"/>
                  <a:gd name="T19" fmla="*/ 81 h 81"/>
                  <a:gd name="T20" fmla="*/ 231 w 231"/>
                  <a:gd name="T21" fmla="*/ 78 h 81"/>
                  <a:gd name="T22" fmla="*/ 231 w 231"/>
                  <a:gd name="T23" fmla="*/ 31 h 81"/>
                  <a:gd name="T24" fmla="*/ 229 w 231"/>
                  <a:gd name="T25" fmla="*/ 28 h 81"/>
                  <a:gd name="T26" fmla="*/ 142 w 231"/>
                  <a:gd name="T27" fmla="*/ 28 h 81"/>
                  <a:gd name="T28" fmla="*/ 142 w 231"/>
                  <a:gd name="T29" fmla="*/ 13 h 81"/>
                  <a:gd name="T30" fmla="*/ 142 w 231"/>
                  <a:gd name="T31" fmla="*/ 0 h 81"/>
                  <a:gd name="T32" fmla="*/ 115 w 231"/>
                  <a:gd name="T33" fmla="*/ 0 h 81"/>
                  <a:gd name="T34" fmla="*/ 115 w 231"/>
                  <a:gd name="T35" fmla="*/ 13 h 81"/>
                  <a:gd name="T36" fmla="*/ 115 w 231"/>
                  <a:gd name="T37" fmla="*/ 2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1" h="81">
                    <a:moveTo>
                      <a:pt x="115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28" y="28"/>
                      <a:pt x="26" y="29"/>
                      <a:pt x="25" y="3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1" y="59"/>
                      <a:pt x="2" y="60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6" y="80"/>
                      <a:pt x="28" y="81"/>
                      <a:pt x="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30" y="81"/>
                      <a:pt x="231" y="80"/>
                      <a:pt x="231" y="78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31" y="30"/>
                      <a:pt x="230" y="28"/>
                      <a:pt x="229" y="28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3"/>
                      <a:pt x="115" y="13"/>
                      <a:pt x="115" y="13"/>
                    </a:cubicBezTo>
                    <a:lnTo>
                      <a:pt x="11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73757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Freeform 76"/>
              <p:cNvSpPr>
                <a:spLocks/>
              </p:cNvSpPr>
              <p:nvPr/>
            </p:nvSpPr>
            <p:spPr bwMode="auto">
              <a:xfrm>
                <a:off x="6040438" y="5197476"/>
                <a:ext cx="207963" cy="71438"/>
              </a:xfrm>
              <a:custGeom>
                <a:avLst/>
                <a:gdLst>
                  <a:gd name="T0" fmla="*/ 89 w 231"/>
                  <a:gd name="T1" fmla="*/ 27 h 80"/>
                  <a:gd name="T2" fmla="*/ 3 w 231"/>
                  <a:gd name="T3" fmla="*/ 27 h 80"/>
                  <a:gd name="T4" fmla="*/ 0 w 231"/>
                  <a:gd name="T5" fmla="*/ 30 h 80"/>
                  <a:gd name="T6" fmla="*/ 0 w 231"/>
                  <a:gd name="T7" fmla="*/ 77 h 80"/>
                  <a:gd name="T8" fmla="*/ 3 w 231"/>
                  <a:gd name="T9" fmla="*/ 80 h 80"/>
                  <a:gd name="T10" fmla="*/ 202 w 231"/>
                  <a:gd name="T11" fmla="*/ 80 h 80"/>
                  <a:gd name="T12" fmla="*/ 206 w 231"/>
                  <a:gd name="T13" fmla="*/ 78 h 80"/>
                  <a:gd name="T14" fmla="*/ 229 w 231"/>
                  <a:gd name="T15" fmla="*/ 59 h 80"/>
                  <a:gd name="T16" fmla="*/ 231 w 231"/>
                  <a:gd name="T17" fmla="*/ 54 h 80"/>
                  <a:gd name="T18" fmla="*/ 231 w 231"/>
                  <a:gd name="T19" fmla="*/ 53 h 80"/>
                  <a:gd name="T20" fmla="*/ 229 w 231"/>
                  <a:gd name="T21" fmla="*/ 49 h 80"/>
                  <a:gd name="T22" fmla="*/ 206 w 231"/>
                  <a:gd name="T23" fmla="*/ 29 h 80"/>
                  <a:gd name="T24" fmla="*/ 202 w 231"/>
                  <a:gd name="T25" fmla="*/ 27 h 80"/>
                  <a:gd name="T26" fmla="*/ 116 w 231"/>
                  <a:gd name="T27" fmla="*/ 27 h 80"/>
                  <a:gd name="T28" fmla="*/ 116 w 231"/>
                  <a:gd name="T29" fmla="*/ 12 h 80"/>
                  <a:gd name="T30" fmla="*/ 116 w 231"/>
                  <a:gd name="T31" fmla="*/ 1 h 80"/>
                  <a:gd name="T32" fmla="*/ 116 w 231"/>
                  <a:gd name="T33" fmla="*/ 0 h 80"/>
                  <a:gd name="T34" fmla="*/ 89 w 231"/>
                  <a:gd name="T35" fmla="*/ 0 h 80"/>
                  <a:gd name="T36" fmla="*/ 89 w 231"/>
                  <a:gd name="T37" fmla="*/ 1 h 80"/>
                  <a:gd name="T38" fmla="*/ 89 w 231"/>
                  <a:gd name="T39" fmla="*/ 12 h 80"/>
                  <a:gd name="T40" fmla="*/ 89 w 231"/>
                  <a:gd name="T41" fmla="*/ 2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1" h="80">
                    <a:moveTo>
                      <a:pt x="8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1" y="80"/>
                      <a:pt x="3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3" y="80"/>
                      <a:pt x="205" y="79"/>
                      <a:pt x="206" y="78"/>
                    </a:cubicBezTo>
                    <a:cubicBezTo>
                      <a:pt x="229" y="59"/>
                      <a:pt x="229" y="59"/>
                      <a:pt x="229" y="59"/>
                    </a:cubicBezTo>
                    <a:cubicBezTo>
                      <a:pt x="230" y="58"/>
                      <a:pt x="231" y="55"/>
                      <a:pt x="231" y="54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31" y="52"/>
                      <a:pt x="230" y="50"/>
                      <a:pt x="229" y="49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5" y="28"/>
                      <a:pt x="203" y="27"/>
                      <a:pt x="202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2"/>
                      <a:pt x="89" y="12"/>
                      <a:pt x="89" y="12"/>
                    </a:cubicBezTo>
                    <a:lnTo>
                      <a:pt x="8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737572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FDC337-5778-4C8F-8780-8CA1E5A02B58}"/>
              </a:ext>
            </a:extLst>
          </p:cNvPr>
          <p:cNvGrpSpPr>
            <a:grpSpLocks/>
          </p:cNvGrpSpPr>
          <p:nvPr/>
        </p:nvGrpSpPr>
        <p:grpSpPr bwMode="auto">
          <a:xfrm>
            <a:off x="6850242" y="2785492"/>
            <a:ext cx="4093211" cy="2714890"/>
            <a:chOff x="6890983" y="2836227"/>
            <a:chExt cx="4093455" cy="2715552"/>
          </a:xfrm>
        </p:grpSpPr>
        <p:sp>
          <p:nvSpPr>
            <p:cNvPr id="35" name="矩形 3">
              <a:extLst>
                <a:ext uri="{FF2B5EF4-FFF2-40B4-BE49-F238E27FC236}">
                  <a16:creationId xmlns:a16="http://schemas.microsoft.com/office/drawing/2014/main" id="{60E50512-7C2E-4D33-ADE7-4E1D97B6C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983" y="2836227"/>
              <a:ext cx="33918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原型链接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6" name="组合 4">
              <a:extLst>
                <a:ext uri="{FF2B5EF4-FFF2-40B4-BE49-F238E27FC236}">
                  <a16:creationId xmlns:a16="http://schemas.microsoft.com/office/drawing/2014/main" id="{3F78D8F0-2F2C-48F0-AD37-C078024151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358" y="3426921"/>
              <a:ext cx="4001508" cy="766910"/>
              <a:chOff x="6556513" y="2807404"/>
              <a:chExt cx="4001508" cy="766910"/>
            </a:xfrm>
          </p:grpSpPr>
          <p:sp>
            <p:nvSpPr>
              <p:cNvPr id="47" name="矩形 15">
                <a:extLst>
                  <a:ext uri="{FF2B5EF4-FFF2-40B4-BE49-F238E27FC236}">
                    <a16:creationId xmlns:a16="http://schemas.microsoft.com/office/drawing/2014/main" id="{F36DF713-61E1-4B34-B8CD-206AE3F75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9489" y="2835470"/>
                <a:ext cx="3258532" cy="738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https://free.modao.cc/app/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10929beb13aa864417d520e9c19823b45305ac07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8" name="组合 16">
                <a:extLst>
                  <a:ext uri="{FF2B5EF4-FFF2-40B4-BE49-F238E27FC236}">
                    <a16:creationId xmlns:a16="http://schemas.microsoft.com/office/drawing/2014/main" id="{909D28CE-E0F9-4194-924D-5BE1780BDF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6513" y="2807404"/>
                <a:ext cx="595480" cy="535117"/>
                <a:chOff x="6556513" y="2807404"/>
                <a:chExt cx="595480" cy="535117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6B426A4-E747-4271-8BF6-7CC80FA3D5BF}"/>
                    </a:ext>
                  </a:extLst>
                </p:cNvPr>
                <p:cNvSpPr/>
                <p:nvPr/>
              </p:nvSpPr>
              <p:spPr>
                <a:xfrm>
                  <a:off x="6586744" y="2807404"/>
                  <a:ext cx="535019" cy="535117"/>
                </a:xfrm>
                <a:prstGeom prst="ellipse">
                  <a:avLst/>
                </a:prstGeom>
                <a:solidFill>
                  <a:srgbClr val="055A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矩形 18">
                  <a:extLst>
                    <a:ext uri="{FF2B5EF4-FFF2-40B4-BE49-F238E27FC236}">
                      <a16:creationId xmlns:a16="http://schemas.microsoft.com/office/drawing/2014/main" id="{CA34F53D-EA6F-4D22-A84A-F362A8828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6513" y="2900006"/>
                  <a:ext cx="595480" cy="3386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1600" b="1" i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前端</a:t>
                  </a:r>
                  <a:endParaRPr lang="zh-CN" altLang="en-US" sz="1600" b="1" i="1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37" name="组合 5">
              <a:extLst>
                <a:ext uri="{FF2B5EF4-FFF2-40B4-BE49-F238E27FC236}">
                  <a16:creationId xmlns:a16="http://schemas.microsoft.com/office/drawing/2014/main" id="{0DEEC0F0-4262-4BA8-8ACC-8EEFB592C5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2128" y="4812935"/>
              <a:ext cx="4052310" cy="738844"/>
              <a:chOff x="6526283" y="3517565"/>
              <a:chExt cx="4052310" cy="738844"/>
            </a:xfrm>
          </p:grpSpPr>
          <p:sp>
            <p:nvSpPr>
              <p:cNvPr id="43" name="矩形 11">
                <a:extLst>
                  <a:ext uri="{FF2B5EF4-FFF2-40B4-BE49-F238E27FC236}">
                    <a16:creationId xmlns:a16="http://schemas.microsoft.com/office/drawing/2014/main" id="{0E0F3186-C65F-49E5-8771-E158B8F20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0061" y="3517565"/>
                <a:ext cx="3258532" cy="7388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://free.modao.cc/app/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1pjnkvp1oxxk21rrd9hm9fv3p0aln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#screen=s14c3f852b170c9b9b00028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</a:t>
                </a:r>
              </a:p>
            </p:txBody>
          </p:sp>
          <p:grpSp>
            <p:nvGrpSpPr>
              <p:cNvPr id="44" name="组合 12">
                <a:extLst>
                  <a:ext uri="{FF2B5EF4-FFF2-40B4-BE49-F238E27FC236}">
                    <a16:creationId xmlns:a16="http://schemas.microsoft.com/office/drawing/2014/main" id="{A18282FD-0BB7-480E-90BC-934CF9C246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6283" y="3619428"/>
                <a:ext cx="595480" cy="535117"/>
                <a:chOff x="6526283" y="3619428"/>
                <a:chExt cx="595480" cy="535117"/>
              </a:xfrm>
            </p:grpSpPr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584AA74E-D8C5-42FE-BE69-48E60C489F0F}"/>
                    </a:ext>
                  </a:extLst>
                </p:cNvPr>
                <p:cNvSpPr/>
                <p:nvPr/>
              </p:nvSpPr>
              <p:spPr>
                <a:xfrm>
                  <a:off x="6583574" y="3619428"/>
                  <a:ext cx="535019" cy="535117"/>
                </a:xfrm>
                <a:prstGeom prst="ellipse">
                  <a:avLst/>
                </a:prstGeom>
                <a:solidFill>
                  <a:srgbClr val="055A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矩形 14">
                  <a:extLst>
                    <a:ext uri="{FF2B5EF4-FFF2-40B4-BE49-F238E27FC236}">
                      <a16:creationId xmlns:a16="http://schemas.microsoft.com/office/drawing/2014/main" id="{4A9B1366-1E40-482E-B1FF-6288B8CB9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26283" y="3686931"/>
                  <a:ext cx="595480" cy="338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1600" b="1" i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后台</a:t>
                  </a:r>
                  <a:endParaRPr lang="zh-CN" altLang="en-US" sz="1600" b="1" i="1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42" name="矩形 10">
              <a:extLst>
                <a:ext uri="{FF2B5EF4-FFF2-40B4-BE49-F238E27FC236}">
                  <a16:creationId xmlns:a16="http://schemas.microsoft.com/office/drawing/2014/main" id="{8FBBDE4C-4523-4E05-9716-AB2B0A5FA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308" y="4842871"/>
              <a:ext cx="595480" cy="400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 b="1" i="1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"/>
            <a:ext cx="122237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454400" y="823913"/>
            <a:ext cx="5283200" cy="5283200"/>
            <a:chOff x="3454400" y="823913"/>
            <a:chExt cx="5283200" cy="5283200"/>
          </a:xfrm>
        </p:grpSpPr>
        <p:grpSp>
          <p:nvGrpSpPr>
            <p:cNvPr id="20484" name="组合 39"/>
            <p:cNvGrpSpPr>
              <a:grpSpLocks/>
            </p:cNvGrpSpPr>
            <p:nvPr/>
          </p:nvGrpSpPr>
          <p:grpSpPr bwMode="auto">
            <a:xfrm>
              <a:off x="3454400" y="823913"/>
              <a:ext cx="5283200" cy="5283200"/>
              <a:chOff x="4562384" y="836762"/>
              <a:chExt cx="2898642" cy="2898641"/>
            </a:xfrm>
          </p:grpSpPr>
          <p:sp>
            <p:nvSpPr>
              <p:cNvPr id="11" name="菱形 10"/>
              <p:cNvSpPr/>
              <p:nvPr/>
            </p:nvSpPr>
            <p:spPr>
              <a:xfrm>
                <a:off x="4694774" y="969152"/>
                <a:ext cx="2633862" cy="2633861"/>
              </a:xfrm>
              <a:prstGeom prst="diamond">
                <a:avLst/>
              </a:prstGeom>
              <a:solidFill>
                <a:srgbClr val="060517"/>
              </a:solidFill>
              <a:ln w="698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菱形 11"/>
              <p:cNvSpPr/>
              <p:nvPr/>
            </p:nvSpPr>
            <p:spPr>
              <a:xfrm>
                <a:off x="4562384" y="836762"/>
                <a:ext cx="2898642" cy="2898641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4352925" y="3476625"/>
              <a:ext cx="3482975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740275" y="3683000"/>
              <a:ext cx="2711450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项目功能及特色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817938" y="1993900"/>
              <a:ext cx="4556125" cy="15684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9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2">
            <a:extLst>
              <a:ext uri="{FF2B5EF4-FFF2-40B4-BE49-F238E27FC236}">
                <a16:creationId xmlns:a16="http://schemas.microsoft.com/office/drawing/2014/main" id="{19191BB6-17D2-40C2-AC3A-9A16D9A7119D}"/>
              </a:ext>
            </a:extLst>
          </p:cNvPr>
          <p:cNvSpPr/>
          <p:nvPr/>
        </p:nvSpPr>
        <p:spPr>
          <a:xfrm>
            <a:off x="0" y="1588"/>
            <a:ext cx="12212638" cy="6856412"/>
          </a:xfrm>
          <a:prstGeom prst="rect">
            <a:avLst/>
          </a:prstGeom>
          <a:solidFill>
            <a:srgbClr val="242C34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1" rIns="121862" bIns="60931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dirty="0">
              <a:solidFill>
                <a:srgbClr val="216BA9">
                  <a:lumMod val="50000"/>
                </a:srgbClr>
              </a:solidFill>
              <a:latin typeface="Calibri Light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40AD2528-39A5-4F10-8510-D8787A5EB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1" y="1474787"/>
            <a:ext cx="4727575" cy="413658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</a:gradFill>
          <a:ln w="12700" cmpd="sng">
            <a:solidFill>
              <a:schemeClr val="bg1"/>
            </a:solidFill>
            <a:miter lim="800000"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、首页：实现房源推送内容，各按钮跳转到二级页面以及关注、我的收藏、心愿单等功能</a:t>
            </a:r>
            <a:endParaRPr lang="en-US" altLang="zh-CN" dirty="0"/>
          </a:p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、心愿单页：关注收藏的一些房屋信息</a:t>
            </a:r>
          </a:p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、添加房源页：房主可在此将自己的房源信息进行添加</a:t>
            </a:r>
          </a:p>
          <a:p>
            <a:pPr eaLnBrk="1" hangingPunct="1"/>
            <a:r>
              <a:rPr lang="en-US" altLang="zh-CN" dirty="0"/>
              <a:t>4</a:t>
            </a:r>
            <a:r>
              <a:rPr lang="zh-CN" altLang="en-US" dirty="0"/>
              <a:t>、消息页：实现房主和租客或用户与客服之间的交流。</a:t>
            </a:r>
            <a:endParaRPr lang="en-US" altLang="zh-CN" dirty="0"/>
          </a:p>
          <a:p>
            <a:pPr eaLnBrk="1" hangingPunct="1"/>
            <a:r>
              <a:rPr lang="en-US" altLang="zh-CN" dirty="0"/>
              <a:t>5</a:t>
            </a:r>
            <a:r>
              <a:rPr lang="zh-CN" altLang="en-US" dirty="0"/>
              <a:t>、我页：实现注册和登录功能，社交账号直接登录功能，个人信息，我的关注，软件设置，点击各按钮进入二级菜单</a:t>
            </a:r>
          </a:p>
        </p:txBody>
      </p:sp>
      <p:sp>
        <p:nvSpPr>
          <p:cNvPr id="25" name="矩形 11">
            <a:extLst>
              <a:ext uri="{FF2B5EF4-FFF2-40B4-BE49-F238E27FC236}">
                <a16:creationId xmlns:a16="http://schemas.microsoft.com/office/drawing/2014/main" id="{6DB76390-0473-4AA6-BF10-B52172593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2262187"/>
            <a:ext cx="4727575" cy="4220806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</a:gradFill>
          <a:ln w="12700" cmpd="sng">
            <a:solidFill>
              <a:schemeClr val="bg1"/>
            </a:solidFill>
            <a:miter lim="800000"/>
            <a:headEnd/>
            <a:tailEnd/>
          </a:ln>
          <a:effectLst>
            <a:outerShdw dist="63500" dir="81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、登录页：用户认证登录</a:t>
            </a:r>
          </a:p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、管理平台页：</a:t>
            </a:r>
          </a:p>
          <a:p>
            <a:pPr eaLnBrk="1" hangingPunct="1"/>
            <a:r>
              <a:rPr lang="zh-CN" altLang="en-US" dirty="0"/>
              <a:t>	（</a:t>
            </a:r>
            <a:r>
              <a:rPr lang="en-US" altLang="zh-CN" dirty="0"/>
              <a:t>1</a:t>
            </a:r>
            <a:r>
              <a:rPr lang="zh-CN" altLang="en-US" dirty="0"/>
              <a:t>）用户分析：统计用户数据，非   </a:t>
            </a:r>
            <a:r>
              <a:rPr lang="en-US" altLang="zh-CN" dirty="0"/>
              <a:t>		               </a:t>
            </a:r>
            <a:r>
              <a:rPr lang="zh-CN" altLang="en-US" dirty="0"/>
              <a:t>实时</a:t>
            </a:r>
          </a:p>
          <a:p>
            <a:pPr eaLnBrk="1" hangingPunct="1"/>
            <a:r>
              <a:rPr lang="zh-CN" altLang="en-US" dirty="0"/>
              <a:t>	（</a:t>
            </a:r>
            <a:r>
              <a:rPr lang="en-US" altLang="zh-CN" dirty="0"/>
              <a:t>2</a:t>
            </a:r>
            <a:r>
              <a:rPr lang="zh-CN" altLang="en-US" dirty="0"/>
              <a:t>）订单分析：统计订单数据，非</a:t>
            </a:r>
            <a:r>
              <a:rPr lang="en-US" altLang="zh-CN" dirty="0"/>
              <a:t>		               </a:t>
            </a:r>
            <a:r>
              <a:rPr lang="zh-CN" altLang="en-US" dirty="0"/>
              <a:t>实时</a:t>
            </a:r>
          </a:p>
          <a:p>
            <a:pPr eaLnBrk="1" hangingPunct="1"/>
            <a:r>
              <a:rPr lang="zh-CN" altLang="en-US" dirty="0"/>
              <a:t>	（</a:t>
            </a:r>
            <a:r>
              <a:rPr lang="en-US" altLang="zh-CN" dirty="0"/>
              <a:t>3</a:t>
            </a:r>
            <a:r>
              <a:rPr lang="zh-CN" altLang="en-US" dirty="0"/>
              <a:t>）用户管理：显示或查询用户信   </a:t>
            </a:r>
            <a:r>
              <a:rPr lang="en-US" altLang="zh-CN" dirty="0"/>
              <a:t>		               </a:t>
            </a:r>
            <a:r>
              <a:rPr lang="zh-CN" altLang="en-US" dirty="0"/>
              <a:t>息和用户列表</a:t>
            </a:r>
          </a:p>
          <a:p>
            <a:pPr eaLnBrk="1" hangingPunct="1"/>
            <a:r>
              <a:rPr lang="zh-CN" altLang="en-US" dirty="0"/>
              <a:t>	（</a:t>
            </a:r>
            <a:r>
              <a:rPr lang="en-US" altLang="zh-CN" dirty="0"/>
              <a:t>4</a:t>
            </a:r>
            <a:r>
              <a:rPr lang="zh-CN" altLang="en-US" dirty="0"/>
              <a:t>）商品管理：显示产品列表及简</a:t>
            </a:r>
            <a:r>
              <a:rPr lang="en-US" altLang="zh-CN" dirty="0"/>
              <a:t>			</a:t>
            </a:r>
            <a:r>
              <a:rPr lang="zh-CN" altLang="en-US" dirty="0"/>
              <a:t>要信息</a:t>
            </a:r>
          </a:p>
          <a:p>
            <a:pPr eaLnBrk="1" hangingPunct="1"/>
            <a:r>
              <a:rPr lang="zh-CN" altLang="en-US" dirty="0"/>
              <a:t>	（</a:t>
            </a:r>
            <a:r>
              <a:rPr lang="en-US" altLang="zh-CN" dirty="0"/>
              <a:t>5</a:t>
            </a:r>
            <a:r>
              <a:rPr lang="zh-CN" altLang="en-US" dirty="0"/>
              <a:t>）订单管理：显示订单列表及简</a:t>
            </a:r>
            <a:r>
              <a:rPr lang="en-US" altLang="zh-CN" dirty="0"/>
              <a:t>			</a:t>
            </a:r>
            <a:r>
              <a:rPr lang="zh-CN" altLang="en-US" dirty="0"/>
              <a:t>要信息</a:t>
            </a:r>
          </a:p>
          <a:p>
            <a:pPr eaLnBrk="1" hangingPunct="1"/>
            <a:r>
              <a:rPr lang="zh-CN" altLang="en-US" dirty="0"/>
              <a:t>	（</a:t>
            </a:r>
            <a:r>
              <a:rPr lang="en-US" altLang="zh-CN" dirty="0"/>
              <a:t>6</a:t>
            </a:r>
            <a:r>
              <a:rPr lang="zh-CN" altLang="en-US" dirty="0"/>
              <a:t>）接入权限：显示接入信息</a:t>
            </a:r>
          </a:p>
          <a:p>
            <a:pPr eaLnBrk="1" hangingPunct="1"/>
            <a:r>
              <a:rPr lang="zh-CN" altLang="en-US" dirty="0"/>
              <a:t>	（</a:t>
            </a:r>
            <a:r>
              <a:rPr lang="en-US" altLang="zh-CN" dirty="0"/>
              <a:t>7</a:t>
            </a:r>
            <a:r>
              <a:rPr lang="zh-CN" altLang="en-US" dirty="0"/>
              <a:t>）平台信息：显示平台信息并可</a:t>
            </a:r>
            <a:r>
              <a:rPr lang="en-US" altLang="zh-CN" dirty="0"/>
              <a:t>			</a:t>
            </a:r>
            <a:r>
              <a:rPr lang="zh-CN" altLang="en-US" dirty="0"/>
              <a:t>修改</a:t>
            </a:r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id="{6E04F1E9-1C29-4E3F-A274-34122DE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2" y="5611367"/>
            <a:ext cx="4727575" cy="869950"/>
          </a:xfrm>
          <a:prstGeom prst="rect">
            <a:avLst/>
          </a:prstGeom>
          <a:solidFill>
            <a:srgbClr val="0176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100" b="1" dirty="0">
                <a:solidFill>
                  <a:srgbClr val="FFFFFF"/>
                </a:solidFill>
              </a:rPr>
              <a:t>前端功能</a:t>
            </a:r>
          </a:p>
        </p:txBody>
      </p:sp>
      <p:sp>
        <p:nvSpPr>
          <p:cNvPr id="27" name="矩形 12">
            <a:extLst>
              <a:ext uri="{FF2B5EF4-FFF2-40B4-BE49-F238E27FC236}">
                <a16:creationId xmlns:a16="http://schemas.microsoft.com/office/drawing/2014/main" id="{6F8D287F-7391-4504-BF0D-C826A04F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2" y="1393826"/>
            <a:ext cx="4727575" cy="868362"/>
          </a:xfrm>
          <a:prstGeom prst="rect">
            <a:avLst/>
          </a:prstGeom>
          <a:solidFill>
            <a:srgbClr val="E5A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100" dirty="0">
                <a:solidFill>
                  <a:srgbClr val="FFFFFF"/>
                </a:solidFill>
              </a:rPr>
              <a:t>后台功能</a:t>
            </a:r>
          </a:p>
        </p:txBody>
      </p:sp>
      <p:sp>
        <p:nvSpPr>
          <p:cNvPr id="29" name="Title 13">
            <a:extLst>
              <a:ext uri="{FF2B5EF4-FFF2-40B4-BE49-F238E27FC236}">
                <a16:creationId xmlns:a16="http://schemas.microsoft.com/office/drawing/2014/main" id="{9BC7D315-1068-4645-94BD-35CD925DD494}"/>
              </a:ext>
            </a:extLst>
          </p:cNvPr>
          <p:cNvSpPr txBox="1">
            <a:spLocks/>
          </p:cNvSpPr>
          <p:nvPr/>
        </p:nvSpPr>
        <p:spPr bwMode="auto">
          <a:xfrm>
            <a:off x="706438" y="339725"/>
            <a:ext cx="25177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55A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项目功能介绍</a:t>
            </a:r>
            <a:endParaRPr lang="en-US" altLang="zh-CN" sz="2000" b="1" dirty="0">
              <a:solidFill>
                <a:srgbClr val="055A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47837CA-6F24-42B7-90B0-E1A995D2EA2F}"/>
              </a:ext>
            </a:extLst>
          </p:cNvPr>
          <p:cNvCxnSpPr/>
          <p:nvPr/>
        </p:nvCxnSpPr>
        <p:spPr>
          <a:xfrm>
            <a:off x="828675" y="925513"/>
            <a:ext cx="1032668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68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828675" y="925513"/>
            <a:ext cx="1032668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itle 13"/>
          <p:cNvSpPr txBox="1">
            <a:spLocks/>
          </p:cNvSpPr>
          <p:nvPr/>
        </p:nvSpPr>
        <p:spPr bwMode="auto">
          <a:xfrm>
            <a:off x="706438" y="339725"/>
            <a:ext cx="25177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55A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endParaRPr lang="en-US" altLang="zh-CN" sz="2000" b="1" dirty="0">
              <a:solidFill>
                <a:srgbClr val="055A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DC8DB2-9B32-4DBF-B9D5-094442CBB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8" y="1315413"/>
            <a:ext cx="4857750" cy="4514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081FB0-42C8-43A3-9C04-47C016ED9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576" y="1112552"/>
            <a:ext cx="3762375" cy="5495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820" name="文本框 4"/>
          <p:cNvSpPr txBox="1">
            <a:spLocks noChangeArrowheads="1"/>
          </p:cNvSpPr>
          <p:nvPr/>
        </p:nvSpPr>
        <p:spPr bwMode="auto">
          <a:xfrm>
            <a:off x="3295650" y="2424113"/>
            <a:ext cx="59055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1" name="文本框 5"/>
          <p:cNvSpPr txBox="1">
            <a:spLocks noChangeArrowheads="1"/>
          </p:cNvSpPr>
          <p:nvPr/>
        </p:nvSpPr>
        <p:spPr bwMode="auto">
          <a:xfrm>
            <a:off x="3295650" y="3421063"/>
            <a:ext cx="5514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jiankangkuaileyixiaozu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822" name="文本框 6"/>
          <p:cNvSpPr txBox="1">
            <a:spLocks noChangeArrowheads="1"/>
          </p:cNvSpPr>
          <p:nvPr/>
        </p:nvSpPr>
        <p:spPr bwMode="auto">
          <a:xfrm>
            <a:off x="3295650" y="3778250"/>
            <a:ext cx="5514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健康快乐一小组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81325" y="1643063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773988" y="4294188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5" name="组合 9"/>
          <p:cNvGrpSpPr>
            <a:grpSpLocks/>
          </p:cNvGrpSpPr>
          <p:nvPr/>
        </p:nvGrpSpPr>
        <p:grpSpPr bwMode="auto">
          <a:xfrm>
            <a:off x="5097463" y="1749425"/>
            <a:ext cx="1789112" cy="522288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6" name="组合 13"/>
          <p:cNvGrpSpPr>
            <a:grpSpLocks/>
          </p:cNvGrpSpPr>
          <p:nvPr/>
        </p:nvGrpSpPr>
        <p:grpSpPr bwMode="auto">
          <a:xfrm rot="10800000">
            <a:off x="5111750" y="4178300"/>
            <a:ext cx="1789113" cy="522288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7126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0475" y="1261155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3982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605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573088" y="1158875"/>
            <a:ext cx="11045825" cy="3149832"/>
            <a:chOff x="573088" y="1158875"/>
            <a:chExt cx="11045825" cy="3149832"/>
          </a:xfrm>
        </p:grpSpPr>
        <p:grpSp>
          <p:nvGrpSpPr>
            <p:cNvPr id="6148" name="组合 16"/>
            <p:cNvGrpSpPr>
              <a:grpSpLocks/>
            </p:cNvGrpSpPr>
            <p:nvPr/>
          </p:nvGrpSpPr>
          <p:grpSpPr bwMode="auto">
            <a:xfrm>
              <a:off x="573088" y="1936750"/>
              <a:ext cx="11045825" cy="2371957"/>
              <a:chOff x="446216" y="1554091"/>
              <a:chExt cx="11045567" cy="2372037"/>
            </a:xfrm>
          </p:grpSpPr>
          <p:grpSp>
            <p:nvGrpSpPr>
              <p:cNvPr id="6165" name="组合 2"/>
              <p:cNvGrpSpPr>
                <a:grpSpLocks/>
              </p:cNvGrpSpPr>
              <p:nvPr/>
            </p:nvGrpSpPr>
            <p:grpSpPr bwMode="auto">
              <a:xfrm>
                <a:off x="446216" y="1554091"/>
                <a:ext cx="5588603" cy="2372037"/>
                <a:chOff x="839452" y="1554091"/>
                <a:chExt cx="5588603" cy="2372037"/>
              </a:xfrm>
            </p:grpSpPr>
            <p:grpSp>
              <p:nvGrpSpPr>
                <p:cNvPr id="6224" name="组合 8"/>
                <p:cNvGrpSpPr>
                  <a:grpSpLocks/>
                </p:cNvGrpSpPr>
                <p:nvPr/>
              </p:nvGrpSpPr>
              <p:grpSpPr bwMode="auto">
                <a:xfrm>
                  <a:off x="2237036" y="1554091"/>
                  <a:ext cx="4191019" cy="981571"/>
                  <a:chOff x="2068773" y="1689099"/>
                  <a:chExt cx="4191019" cy="981571"/>
                </a:xfrm>
              </p:grpSpPr>
              <p:sp>
                <p:nvSpPr>
                  <p:cNvPr id="6263" name="文本框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1045" y="1939983"/>
                    <a:ext cx="2628747" cy="4616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4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关于我们</a:t>
                    </a:r>
                  </a:p>
                </p:txBody>
              </p:sp>
              <p:grpSp>
                <p:nvGrpSpPr>
                  <p:cNvPr id="6264" name="组合 5"/>
                  <p:cNvGrpSpPr>
                    <a:grpSpLocks/>
                  </p:cNvGrpSpPr>
                  <p:nvPr/>
                </p:nvGrpSpPr>
                <p:grpSpPr bwMode="auto">
                  <a:xfrm>
                    <a:off x="2068773" y="1689099"/>
                    <a:ext cx="1488133" cy="981571"/>
                    <a:chOff x="2068773" y="1689099"/>
                    <a:chExt cx="1488133" cy="981571"/>
                  </a:xfrm>
                </p:grpSpPr>
                <p:grpSp>
                  <p:nvGrpSpPr>
                    <p:cNvPr id="6265" name="组合 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68773" y="1689099"/>
                      <a:ext cx="1488133" cy="981571"/>
                      <a:chOff x="2297373" y="923429"/>
                      <a:chExt cx="7597254" cy="5011142"/>
                    </a:xfrm>
                  </p:grpSpPr>
                  <p:sp>
                    <p:nvSpPr>
                      <p:cNvPr id="7" name="菱形 6"/>
                      <p:cNvSpPr/>
                      <p:nvPr/>
                    </p:nvSpPr>
                    <p:spPr>
                      <a:xfrm>
                        <a:off x="3923196" y="1263831"/>
                        <a:ext cx="4327725" cy="4327973"/>
                      </a:xfrm>
                      <a:prstGeom prst="diamond">
                        <a:avLst/>
                      </a:prstGeom>
                      <a:solidFill>
                        <a:schemeClr val="bg1">
                          <a:alpha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 sz="2000" dirty="0">
                          <a:solidFill>
                            <a:prstClr val="whit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8" name="菱形 7"/>
                      <p:cNvSpPr/>
                      <p:nvPr/>
                    </p:nvSpPr>
                    <p:spPr>
                      <a:xfrm>
                        <a:off x="3582813" y="923429"/>
                        <a:ext cx="5008491" cy="5008778"/>
                      </a:xfrm>
                      <a:prstGeom prst="diamond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6269" name="组合 1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635106" y="2066173"/>
                        <a:ext cx="1362827" cy="2725653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10" name="直接连接符 9"/>
                        <p:cNvCxnSpPr/>
                        <p:nvPr/>
                      </p:nvCxnSpPr>
                      <p:spPr>
                        <a:xfrm flipH="1" flipV="1">
                          <a:off x="7034553" y="1709758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12" name="直接连接符 11"/>
                        <p:cNvCxnSpPr/>
                        <p:nvPr/>
                      </p:nvCxnSpPr>
                      <p:spPr>
                        <a:xfrm flipV="1">
                          <a:off x="7034553" y="2475835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270" name="组合 19"/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9280141" y="2814514"/>
                        <a:ext cx="614486" cy="1228972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21" name="直接连接符 20"/>
                        <p:cNvCxnSpPr/>
                        <p:nvPr/>
                      </p:nvCxnSpPr>
                      <p:spPr>
                        <a:xfrm flipH="1" flipV="1">
                          <a:off x="7062116" y="1706419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22" name="直接连接符 21"/>
                        <p:cNvCxnSpPr/>
                        <p:nvPr/>
                      </p:nvCxnSpPr>
                      <p:spPr>
                        <a:xfrm flipV="1">
                          <a:off x="7062116" y="2475028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271" name="组合 26"/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3194067" y="2066173"/>
                        <a:ext cx="1362827" cy="2725653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31" name="直接连接符 30"/>
                        <p:cNvCxnSpPr/>
                        <p:nvPr/>
                      </p:nvCxnSpPr>
                      <p:spPr>
                        <a:xfrm flipH="1" flipV="1">
                          <a:off x="7044617" y="1709758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2" name="直接连接符 31"/>
                        <p:cNvCxnSpPr/>
                        <p:nvPr/>
                      </p:nvCxnSpPr>
                      <p:spPr>
                        <a:xfrm flipV="1">
                          <a:off x="7044617" y="2475835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272" name="组合 2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297373" y="2814514"/>
                        <a:ext cx="614486" cy="1228972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29" name="直接连接符 28"/>
                        <p:cNvCxnSpPr/>
                        <p:nvPr/>
                      </p:nvCxnSpPr>
                      <p:spPr>
                        <a:xfrm flipH="1" flipV="1">
                          <a:off x="7039808" y="1706419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0" name="直接连接符 29"/>
                        <p:cNvCxnSpPr/>
                        <p:nvPr/>
                      </p:nvCxnSpPr>
                      <p:spPr>
                        <a:xfrm flipV="1">
                          <a:off x="7039808" y="2475028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</p:grpSp>
                <p:sp>
                  <p:nvSpPr>
                    <p:cNvPr id="6266" name="文本框 2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06237" y="1942058"/>
                      <a:ext cx="809984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rgbClr val="C0222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endParaRPr lang="zh-CN" altLang="en-US" sz="2400" b="1">
                        <a:solidFill>
                          <a:srgbClr val="C0222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6225" name="组合 88"/>
                <p:cNvGrpSpPr>
                  <a:grpSpLocks/>
                </p:cNvGrpSpPr>
                <p:nvPr/>
              </p:nvGrpSpPr>
              <p:grpSpPr bwMode="auto">
                <a:xfrm>
                  <a:off x="839452" y="2944557"/>
                  <a:ext cx="4351237" cy="981571"/>
                  <a:chOff x="2068773" y="1689099"/>
                  <a:chExt cx="4351237" cy="981571"/>
                </a:xfrm>
              </p:grpSpPr>
              <p:sp>
                <p:nvSpPr>
                  <p:cNvPr id="6245" name="文本框 1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91263" y="1939984"/>
                    <a:ext cx="2628747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4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原型展示</a:t>
                    </a:r>
                  </a:p>
                </p:txBody>
              </p:sp>
              <p:grpSp>
                <p:nvGrpSpPr>
                  <p:cNvPr id="6246" name="组合 90"/>
                  <p:cNvGrpSpPr>
                    <a:grpSpLocks/>
                  </p:cNvGrpSpPr>
                  <p:nvPr/>
                </p:nvGrpSpPr>
                <p:grpSpPr bwMode="auto">
                  <a:xfrm>
                    <a:off x="2068773" y="1689099"/>
                    <a:ext cx="1488133" cy="981571"/>
                    <a:chOff x="2068773" y="1689099"/>
                    <a:chExt cx="1488133" cy="981571"/>
                  </a:xfrm>
                </p:grpSpPr>
                <p:grpSp>
                  <p:nvGrpSpPr>
                    <p:cNvPr id="6247" name="组合 9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68773" y="1689099"/>
                      <a:ext cx="1488133" cy="981571"/>
                      <a:chOff x="2297373" y="923429"/>
                      <a:chExt cx="7597254" cy="5011142"/>
                    </a:xfrm>
                  </p:grpSpPr>
                  <p:sp>
                    <p:nvSpPr>
                      <p:cNvPr id="94" name="菱形 93"/>
                      <p:cNvSpPr/>
                      <p:nvPr/>
                    </p:nvSpPr>
                    <p:spPr>
                      <a:xfrm>
                        <a:off x="3926346" y="1265011"/>
                        <a:ext cx="4335832" cy="4327973"/>
                      </a:xfrm>
                      <a:prstGeom prst="diamond">
                        <a:avLst/>
                      </a:prstGeom>
                      <a:solidFill>
                        <a:schemeClr val="bg1">
                          <a:alpha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 sz="2000" dirty="0">
                          <a:solidFill>
                            <a:prstClr val="whit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95" name="菱形 94"/>
                      <p:cNvSpPr/>
                      <p:nvPr/>
                    </p:nvSpPr>
                    <p:spPr>
                      <a:xfrm>
                        <a:off x="3585963" y="924608"/>
                        <a:ext cx="5016598" cy="5008778"/>
                      </a:xfrm>
                      <a:prstGeom prst="diamond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6251" name="组合 9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635106" y="2066173"/>
                        <a:ext cx="1362827" cy="2725653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106" name="直接连接符 105"/>
                        <p:cNvCxnSpPr/>
                        <p:nvPr/>
                      </p:nvCxnSpPr>
                      <p:spPr>
                        <a:xfrm flipH="1" flipV="1">
                          <a:off x="7036325" y="1710422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107" name="直接连接符 106"/>
                        <p:cNvCxnSpPr/>
                        <p:nvPr/>
                      </p:nvCxnSpPr>
                      <p:spPr>
                        <a:xfrm flipV="1">
                          <a:off x="7036325" y="2476499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252" name="组合 96"/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9280141" y="2814514"/>
                        <a:ext cx="614486" cy="1228972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104" name="直接连接符 103"/>
                        <p:cNvCxnSpPr/>
                        <p:nvPr/>
                      </p:nvCxnSpPr>
                      <p:spPr>
                        <a:xfrm flipH="1" flipV="1">
                          <a:off x="7048076" y="1707891"/>
                          <a:ext cx="778674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105" name="直接连接符 104"/>
                        <p:cNvCxnSpPr/>
                        <p:nvPr/>
                      </p:nvCxnSpPr>
                      <p:spPr>
                        <a:xfrm flipV="1">
                          <a:off x="7048076" y="2476500"/>
                          <a:ext cx="778674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253" name="组合 97"/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3194067" y="2066173"/>
                        <a:ext cx="1362827" cy="2725653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102" name="直接连接符 101"/>
                        <p:cNvCxnSpPr/>
                        <p:nvPr/>
                      </p:nvCxnSpPr>
                      <p:spPr>
                        <a:xfrm flipH="1" flipV="1">
                          <a:off x="7042845" y="1710422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103" name="直接连接符 102"/>
                        <p:cNvCxnSpPr/>
                        <p:nvPr/>
                      </p:nvCxnSpPr>
                      <p:spPr>
                        <a:xfrm flipV="1">
                          <a:off x="7042845" y="2476499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254" name="组合 9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297373" y="2814514"/>
                        <a:ext cx="614486" cy="1228972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100" name="直接连接符 99"/>
                        <p:cNvCxnSpPr/>
                        <p:nvPr/>
                      </p:nvCxnSpPr>
                      <p:spPr>
                        <a:xfrm flipH="1" flipV="1">
                          <a:off x="7043738" y="1707891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101" name="直接连接符 100"/>
                        <p:cNvCxnSpPr/>
                        <p:nvPr/>
                      </p:nvCxnSpPr>
                      <p:spPr>
                        <a:xfrm flipV="1">
                          <a:off x="7043738" y="2476500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</p:grpSp>
                <p:sp>
                  <p:nvSpPr>
                    <p:cNvPr id="6248" name="文本框 9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06237" y="1942058"/>
                      <a:ext cx="809984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rgbClr val="C0222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03</a:t>
                      </a:r>
                      <a:endParaRPr lang="zh-CN" altLang="en-US" sz="2400" b="1">
                        <a:solidFill>
                          <a:srgbClr val="C0222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6166" name="组合 278"/>
              <p:cNvGrpSpPr>
                <a:grpSpLocks/>
              </p:cNvGrpSpPr>
              <p:nvPr/>
            </p:nvGrpSpPr>
            <p:grpSpPr bwMode="auto">
              <a:xfrm flipH="1">
                <a:off x="5950833" y="1554091"/>
                <a:ext cx="5540950" cy="2372037"/>
                <a:chOff x="839452" y="1554091"/>
                <a:chExt cx="5540950" cy="2372037"/>
              </a:xfrm>
            </p:grpSpPr>
            <p:grpSp>
              <p:nvGrpSpPr>
                <p:cNvPr id="6167" name="组合 279"/>
                <p:cNvGrpSpPr>
                  <a:grpSpLocks/>
                </p:cNvGrpSpPr>
                <p:nvPr/>
              </p:nvGrpSpPr>
              <p:grpSpPr bwMode="auto">
                <a:xfrm>
                  <a:off x="2237036" y="1554091"/>
                  <a:ext cx="4143366" cy="981571"/>
                  <a:chOff x="2068773" y="1689099"/>
                  <a:chExt cx="4143366" cy="981571"/>
                </a:xfrm>
              </p:grpSpPr>
              <p:sp>
                <p:nvSpPr>
                  <p:cNvPr id="6206" name="文本框 3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83391" y="1940467"/>
                    <a:ext cx="2628748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4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项目概况</a:t>
                    </a:r>
                  </a:p>
                </p:txBody>
              </p:sp>
              <p:grpSp>
                <p:nvGrpSpPr>
                  <p:cNvPr id="6207" name="组合 323"/>
                  <p:cNvGrpSpPr>
                    <a:grpSpLocks/>
                  </p:cNvGrpSpPr>
                  <p:nvPr/>
                </p:nvGrpSpPr>
                <p:grpSpPr bwMode="auto">
                  <a:xfrm>
                    <a:off x="2068773" y="1689099"/>
                    <a:ext cx="1488133" cy="981571"/>
                    <a:chOff x="2068773" y="1689099"/>
                    <a:chExt cx="1488133" cy="981571"/>
                  </a:xfrm>
                </p:grpSpPr>
                <p:grpSp>
                  <p:nvGrpSpPr>
                    <p:cNvPr id="6208" name="组合 3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68773" y="1689099"/>
                      <a:ext cx="1488133" cy="981571"/>
                      <a:chOff x="2297373" y="923429"/>
                      <a:chExt cx="7597254" cy="5011142"/>
                    </a:xfrm>
                  </p:grpSpPr>
                  <p:sp>
                    <p:nvSpPr>
                      <p:cNvPr id="327" name="菱形 326"/>
                      <p:cNvSpPr/>
                      <p:nvPr/>
                    </p:nvSpPr>
                    <p:spPr>
                      <a:xfrm>
                        <a:off x="3923201" y="1263831"/>
                        <a:ext cx="4335827" cy="4327973"/>
                      </a:xfrm>
                      <a:prstGeom prst="diamond">
                        <a:avLst/>
                      </a:prstGeom>
                      <a:solidFill>
                        <a:schemeClr val="bg1">
                          <a:alpha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 sz="2000" dirty="0">
                          <a:solidFill>
                            <a:prstClr val="whit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28" name="菱形 327"/>
                      <p:cNvSpPr/>
                      <p:nvPr/>
                    </p:nvSpPr>
                    <p:spPr>
                      <a:xfrm>
                        <a:off x="3582818" y="923429"/>
                        <a:ext cx="5016593" cy="5008778"/>
                      </a:xfrm>
                      <a:prstGeom prst="diamond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6212" name="组合 32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635106" y="2066173"/>
                        <a:ext cx="1362827" cy="2725653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339" name="直接连接符 338"/>
                        <p:cNvCxnSpPr/>
                        <p:nvPr/>
                      </p:nvCxnSpPr>
                      <p:spPr>
                        <a:xfrm flipH="1" flipV="1">
                          <a:off x="7039117" y="1709758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40" name="直接连接符 339"/>
                        <p:cNvCxnSpPr/>
                        <p:nvPr/>
                      </p:nvCxnSpPr>
                      <p:spPr>
                        <a:xfrm flipV="1">
                          <a:off x="7039117" y="2475835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213" name="组合 329"/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9280141" y="2814514"/>
                        <a:ext cx="614486" cy="1228972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337" name="直接连接符 336"/>
                        <p:cNvCxnSpPr/>
                        <p:nvPr/>
                      </p:nvCxnSpPr>
                      <p:spPr>
                        <a:xfrm flipH="1" flipV="1">
                          <a:off x="7052000" y="1706419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38" name="直接连接符 337"/>
                        <p:cNvCxnSpPr/>
                        <p:nvPr/>
                      </p:nvCxnSpPr>
                      <p:spPr>
                        <a:xfrm flipV="1">
                          <a:off x="7052000" y="2475028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214" name="组合 330"/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3194067" y="2066173"/>
                        <a:ext cx="1362827" cy="2725653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335" name="直接连接符 334"/>
                        <p:cNvCxnSpPr/>
                        <p:nvPr/>
                      </p:nvCxnSpPr>
                      <p:spPr>
                        <a:xfrm flipH="1" flipV="1">
                          <a:off x="7044611" y="1709758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36" name="直接连接符 335"/>
                        <p:cNvCxnSpPr/>
                        <p:nvPr/>
                      </p:nvCxnSpPr>
                      <p:spPr>
                        <a:xfrm flipV="1">
                          <a:off x="7044611" y="2475835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215" name="组合 33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297373" y="2814514"/>
                        <a:ext cx="614486" cy="1228972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333" name="直接连接符 332"/>
                        <p:cNvCxnSpPr/>
                        <p:nvPr/>
                      </p:nvCxnSpPr>
                      <p:spPr>
                        <a:xfrm flipH="1" flipV="1">
                          <a:off x="7039808" y="1706419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34" name="直接连接符 333"/>
                        <p:cNvCxnSpPr/>
                        <p:nvPr/>
                      </p:nvCxnSpPr>
                      <p:spPr>
                        <a:xfrm flipV="1">
                          <a:off x="7039808" y="2475028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</p:grpSp>
                <p:sp>
                  <p:nvSpPr>
                    <p:cNvPr id="6209" name="文本框 32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06237" y="1942058"/>
                      <a:ext cx="809984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rgbClr val="C0222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02</a:t>
                      </a:r>
                      <a:endParaRPr lang="zh-CN" altLang="en-US" sz="2400" b="1">
                        <a:solidFill>
                          <a:srgbClr val="C0222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6168" name="组合 280"/>
                <p:cNvGrpSpPr>
                  <a:grpSpLocks/>
                </p:cNvGrpSpPr>
                <p:nvPr/>
              </p:nvGrpSpPr>
              <p:grpSpPr bwMode="auto">
                <a:xfrm>
                  <a:off x="839452" y="2944557"/>
                  <a:ext cx="4271393" cy="981571"/>
                  <a:chOff x="2068773" y="1689099"/>
                  <a:chExt cx="4271393" cy="981571"/>
                </a:xfrm>
              </p:grpSpPr>
              <p:sp>
                <p:nvSpPr>
                  <p:cNvPr id="6188" name="文本框 3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11419" y="1939984"/>
                    <a:ext cx="2628747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4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项目功能及特色</a:t>
                    </a:r>
                  </a:p>
                </p:txBody>
              </p:sp>
              <p:grpSp>
                <p:nvGrpSpPr>
                  <p:cNvPr id="6189" name="组合 303"/>
                  <p:cNvGrpSpPr>
                    <a:grpSpLocks/>
                  </p:cNvGrpSpPr>
                  <p:nvPr/>
                </p:nvGrpSpPr>
                <p:grpSpPr bwMode="auto">
                  <a:xfrm>
                    <a:off x="2068773" y="1689099"/>
                    <a:ext cx="1488133" cy="981571"/>
                    <a:chOff x="2068773" y="1689099"/>
                    <a:chExt cx="1488133" cy="981571"/>
                  </a:xfrm>
                </p:grpSpPr>
                <p:grpSp>
                  <p:nvGrpSpPr>
                    <p:cNvPr id="6190" name="组合 3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68773" y="1689099"/>
                      <a:ext cx="1488133" cy="981571"/>
                      <a:chOff x="2297373" y="923429"/>
                      <a:chExt cx="7597254" cy="5011142"/>
                    </a:xfrm>
                  </p:grpSpPr>
                  <p:sp>
                    <p:nvSpPr>
                      <p:cNvPr id="307" name="菱形 306"/>
                      <p:cNvSpPr/>
                      <p:nvPr/>
                    </p:nvSpPr>
                    <p:spPr>
                      <a:xfrm>
                        <a:off x="3926351" y="1265011"/>
                        <a:ext cx="4335827" cy="4327973"/>
                      </a:xfrm>
                      <a:prstGeom prst="diamond">
                        <a:avLst/>
                      </a:prstGeom>
                      <a:solidFill>
                        <a:schemeClr val="bg1">
                          <a:alpha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 sz="2000" dirty="0">
                          <a:solidFill>
                            <a:prstClr val="whit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308" name="菱形 307"/>
                      <p:cNvSpPr/>
                      <p:nvPr/>
                    </p:nvSpPr>
                    <p:spPr>
                      <a:xfrm>
                        <a:off x="3585968" y="924608"/>
                        <a:ext cx="5016593" cy="5008778"/>
                      </a:xfrm>
                      <a:prstGeom prst="diamond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6194" name="组合 30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635106" y="2066173"/>
                        <a:ext cx="1362827" cy="2725653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319" name="直接连接符 318"/>
                        <p:cNvCxnSpPr/>
                        <p:nvPr/>
                      </p:nvCxnSpPr>
                      <p:spPr>
                        <a:xfrm flipH="1" flipV="1">
                          <a:off x="7040889" y="1710422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20" name="直接连接符 319"/>
                        <p:cNvCxnSpPr/>
                        <p:nvPr/>
                      </p:nvCxnSpPr>
                      <p:spPr>
                        <a:xfrm flipV="1">
                          <a:off x="7040889" y="2476499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195" name="组合 309"/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9280141" y="2814514"/>
                        <a:ext cx="614486" cy="1228972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317" name="直接连接符 316"/>
                        <p:cNvCxnSpPr/>
                        <p:nvPr/>
                      </p:nvCxnSpPr>
                      <p:spPr>
                        <a:xfrm flipH="1" flipV="1">
                          <a:off x="7037960" y="1707891"/>
                          <a:ext cx="778674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18" name="直接连接符 317"/>
                        <p:cNvCxnSpPr/>
                        <p:nvPr/>
                      </p:nvCxnSpPr>
                      <p:spPr>
                        <a:xfrm flipV="1">
                          <a:off x="7037960" y="2476500"/>
                          <a:ext cx="778674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196" name="组合 310"/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3194067" y="2066173"/>
                        <a:ext cx="1362827" cy="2725653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315" name="直接连接符 314"/>
                        <p:cNvCxnSpPr/>
                        <p:nvPr/>
                      </p:nvCxnSpPr>
                      <p:spPr>
                        <a:xfrm flipH="1" flipV="1">
                          <a:off x="7042839" y="1710422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16" name="直接连接符 315"/>
                        <p:cNvCxnSpPr/>
                        <p:nvPr/>
                      </p:nvCxnSpPr>
                      <p:spPr>
                        <a:xfrm flipV="1">
                          <a:off x="7042839" y="2476499"/>
                          <a:ext cx="766032" cy="766077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grpSp>
                    <p:nvGrpSpPr>
                      <p:cNvPr id="6197" name="组合 31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297373" y="2814514"/>
                        <a:ext cx="614486" cy="1228972"/>
                        <a:chOff x="7043738" y="1709738"/>
                        <a:chExt cx="766762" cy="1533524"/>
                      </a:xfrm>
                    </p:grpSpPr>
                    <p:cxnSp>
                      <p:nvCxnSpPr>
                        <p:cNvPr id="313" name="直接连接符 312"/>
                        <p:cNvCxnSpPr/>
                        <p:nvPr/>
                      </p:nvCxnSpPr>
                      <p:spPr>
                        <a:xfrm flipH="1" flipV="1">
                          <a:off x="7043738" y="1707891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314" name="直接连接符 313"/>
                        <p:cNvCxnSpPr/>
                        <p:nvPr/>
                      </p:nvCxnSpPr>
                      <p:spPr>
                        <a:xfrm flipV="1">
                          <a:off x="7043738" y="2476500"/>
                          <a:ext cx="768565" cy="768609"/>
                        </a:xfrm>
                        <a:prstGeom prst="line">
                          <a:avLst/>
                        </a:prstGeom>
                        <a:noFill/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</p:grpSp>
                <p:sp>
                  <p:nvSpPr>
                    <p:cNvPr id="6191" name="文本框 30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06237" y="1942058"/>
                      <a:ext cx="809984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rgbClr val="C0222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04</a:t>
                      </a:r>
                      <a:endParaRPr lang="zh-CN" altLang="en-US" sz="2400" b="1">
                        <a:solidFill>
                          <a:srgbClr val="C0222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</p:grpSp>
        </p:grpSp>
        <p:sp>
          <p:nvSpPr>
            <p:cNvPr id="6149" name="Freeform 177"/>
            <p:cNvSpPr>
              <a:spLocks noEditPoints="1"/>
            </p:cNvSpPr>
            <p:nvPr/>
          </p:nvSpPr>
          <p:spPr bwMode="auto">
            <a:xfrm>
              <a:off x="5497513" y="3246438"/>
              <a:ext cx="1196975" cy="1023937"/>
            </a:xfrm>
            <a:custGeom>
              <a:avLst/>
              <a:gdLst>
                <a:gd name="T0" fmla="*/ 2147483646 w 288"/>
                <a:gd name="T1" fmla="*/ 446967155 h 247"/>
                <a:gd name="T2" fmla="*/ 2147483646 w 288"/>
                <a:gd name="T3" fmla="*/ 0 h 247"/>
                <a:gd name="T4" fmla="*/ 707736406 w 288"/>
                <a:gd name="T5" fmla="*/ 446967155 h 247"/>
                <a:gd name="T6" fmla="*/ 0 w 288"/>
                <a:gd name="T7" fmla="*/ 1684720441 h 247"/>
                <a:gd name="T8" fmla="*/ 2147483646 w 288"/>
                <a:gd name="T9" fmla="*/ 2147483646 h 247"/>
                <a:gd name="T10" fmla="*/ 2147483646 w 288"/>
                <a:gd name="T11" fmla="*/ 1684720441 h 247"/>
                <a:gd name="T12" fmla="*/ 2147483646 w 288"/>
                <a:gd name="T13" fmla="*/ 446967155 h 247"/>
                <a:gd name="T14" fmla="*/ 2147483646 w 288"/>
                <a:gd name="T15" fmla="*/ 1976969472 h 247"/>
                <a:gd name="T16" fmla="*/ 2147483646 w 288"/>
                <a:gd name="T17" fmla="*/ 1220566068 h 247"/>
                <a:gd name="T18" fmla="*/ 2147483646 w 288"/>
                <a:gd name="T19" fmla="*/ 704833459 h 247"/>
                <a:gd name="T20" fmla="*/ 2147483646 w 288"/>
                <a:gd name="T21" fmla="*/ 1976969472 h 247"/>
                <a:gd name="T22" fmla="*/ 2147483646 w 288"/>
                <a:gd name="T23" fmla="*/ 687642096 h 247"/>
                <a:gd name="T24" fmla="*/ 2147483646 w 288"/>
                <a:gd name="T25" fmla="*/ 1237753286 h 247"/>
                <a:gd name="T26" fmla="*/ 1018447010 w 288"/>
                <a:gd name="T27" fmla="*/ 687642096 h 247"/>
                <a:gd name="T28" fmla="*/ 1070232803 w 288"/>
                <a:gd name="T29" fmla="*/ 550115335 h 247"/>
                <a:gd name="T30" fmla="*/ 2147483646 w 288"/>
                <a:gd name="T31" fmla="*/ 257866304 h 247"/>
                <a:gd name="T32" fmla="*/ 2147483646 w 288"/>
                <a:gd name="T33" fmla="*/ 515732608 h 247"/>
                <a:gd name="T34" fmla="*/ 2147483646 w 288"/>
                <a:gd name="T35" fmla="*/ 687642096 h 247"/>
                <a:gd name="T36" fmla="*/ 2147483646 w 288"/>
                <a:gd name="T37" fmla="*/ 1306518739 h 247"/>
                <a:gd name="T38" fmla="*/ 2147483646 w 288"/>
                <a:gd name="T39" fmla="*/ 2147483646 h 247"/>
                <a:gd name="T40" fmla="*/ 1812490301 w 288"/>
                <a:gd name="T41" fmla="*/ 1306518739 h 247"/>
                <a:gd name="T42" fmla="*/ 2147483646 w 288"/>
                <a:gd name="T43" fmla="*/ 1375284192 h 247"/>
                <a:gd name="T44" fmla="*/ 2147483646 w 288"/>
                <a:gd name="T45" fmla="*/ 1306518739 h 247"/>
                <a:gd name="T46" fmla="*/ 897614877 w 288"/>
                <a:gd name="T47" fmla="*/ 739216186 h 247"/>
                <a:gd name="T48" fmla="*/ 1536300788 w 288"/>
                <a:gd name="T49" fmla="*/ 1237753286 h 247"/>
                <a:gd name="T50" fmla="*/ 759518043 w 288"/>
                <a:gd name="T51" fmla="*/ 2011352199 h 247"/>
                <a:gd name="T52" fmla="*/ 897614877 w 288"/>
                <a:gd name="T53" fmla="*/ 739216186 h 247"/>
                <a:gd name="T54" fmla="*/ 1657132920 w 288"/>
                <a:gd name="T55" fmla="*/ 1306518739 h 247"/>
                <a:gd name="T56" fmla="*/ 2147483646 w 288"/>
                <a:gd name="T57" fmla="*/ 2147483646 h 247"/>
                <a:gd name="T58" fmla="*/ 845829084 w 288"/>
                <a:gd name="T59" fmla="*/ 2097309015 h 247"/>
                <a:gd name="T60" fmla="*/ 1657132920 w 288"/>
                <a:gd name="T61" fmla="*/ 1306518739 h 247"/>
                <a:gd name="T62" fmla="*/ 2147483646 w 288"/>
                <a:gd name="T63" fmla="*/ 2147483646 h 247"/>
                <a:gd name="T64" fmla="*/ 2147483646 w 288"/>
                <a:gd name="T65" fmla="*/ 2147483646 h 247"/>
                <a:gd name="T66" fmla="*/ 2147483646 w 288"/>
                <a:gd name="T67" fmla="*/ 2147483646 h 247"/>
                <a:gd name="T68" fmla="*/ 1743443961 w 288"/>
                <a:gd name="T69" fmla="*/ 2147483646 h 247"/>
                <a:gd name="T70" fmla="*/ 2147483646 w 288"/>
                <a:gd name="T71" fmla="*/ 2147483646 h 247"/>
                <a:gd name="T72" fmla="*/ 2147483646 w 288"/>
                <a:gd name="T73" fmla="*/ 2147483646 h 247"/>
                <a:gd name="T74" fmla="*/ 2147483646 w 288"/>
                <a:gd name="T75" fmla="*/ 1254944649 h 247"/>
                <a:gd name="T76" fmla="*/ 2147483646 w 288"/>
                <a:gd name="T77" fmla="*/ 2080117652 h 247"/>
                <a:gd name="T78" fmla="*/ 2147483646 w 288"/>
                <a:gd name="T79" fmla="*/ 2147483646 h 247"/>
                <a:gd name="T80" fmla="*/ 2147483646 w 288"/>
                <a:gd name="T81" fmla="*/ 1615959133 h 247"/>
                <a:gd name="T82" fmla="*/ 2147483646 w 288"/>
                <a:gd name="T83" fmla="*/ 1942586745 h 247"/>
                <a:gd name="T84" fmla="*/ 2147483646 w 288"/>
                <a:gd name="T85" fmla="*/ 704833459 h 247"/>
                <a:gd name="T86" fmla="*/ 2147483646 w 288"/>
                <a:gd name="T87" fmla="*/ 1615959133 h 247"/>
                <a:gd name="T88" fmla="*/ 759518043 w 288"/>
                <a:gd name="T89" fmla="*/ 722024823 h 247"/>
                <a:gd name="T90" fmla="*/ 621425365 w 288"/>
                <a:gd name="T91" fmla="*/ 1959778109 h 247"/>
                <a:gd name="T92" fmla="*/ 258928967 w 288"/>
                <a:gd name="T93" fmla="*/ 1598767770 h 247"/>
                <a:gd name="T94" fmla="*/ 759518043 w 288"/>
                <a:gd name="T95" fmla="*/ 722024823 h 247"/>
                <a:gd name="T96" fmla="*/ 811303836 w 288"/>
                <a:gd name="T97" fmla="*/ 2147483646 h 247"/>
                <a:gd name="T98" fmla="*/ 1570826036 w 288"/>
                <a:gd name="T99" fmla="*/ 2147483646 h 247"/>
                <a:gd name="T100" fmla="*/ 2147483646 w 288"/>
                <a:gd name="T101" fmla="*/ 2147483646 h 247"/>
                <a:gd name="T102" fmla="*/ 811303836 w 288"/>
                <a:gd name="T103" fmla="*/ 2147483646 h 247"/>
                <a:gd name="T104" fmla="*/ 2147483646 w 288"/>
                <a:gd name="T105" fmla="*/ 2147483646 h 247"/>
                <a:gd name="T106" fmla="*/ 2147483646 w 288"/>
                <a:gd name="T107" fmla="*/ 2147483646 h 247"/>
                <a:gd name="T108" fmla="*/ 2147483646 w 288"/>
                <a:gd name="T109" fmla="*/ 2147483646 h 247"/>
                <a:gd name="T110" fmla="*/ 2147483646 w 288"/>
                <a:gd name="T111" fmla="*/ 2147483646 h 24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0" name="文本框 343"/>
            <p:cNvSpPr txBox="1">
              <a:spLocks noChangeArrowheads="1"/>
            </p:cNvSpPr>
            <p:nvPr/>
          </p:nvSpPr>
          <p:spPr bwMode="auto">
            <a:xfrm flipH="1">
              <a:off x="4606925" y="1196975"/>
              <a:ext cx="297815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51" name="组合 17"/>
            <p:cNvGrpSpPr>
              <a:grpSpLocks/>
            </p:cNvGrpSpPr>
            <p:nvPr/>
          </p:nvGrpSpPr>
          <p:grpSpPr bwMode="auto">
            <a:xfrm>
              <a:off x="7640638" y="1158875"/>
              <a:ext cx="549275" cy="661988"/>
              <a:chOff x="4754823" y="340206"/>
              <a:chExt cx="442590" cy="533895"/>
            </a:xfrm>
          </p:grpSpPr>
          <p:grpSp>
            <p:nvGrpSpPr>
              <p:cNvPr id="6159" name="组合 349"/>
              <p:cNvGrpSpPr>
                <a:grpSpLocks/>
              </p:cNvGrpSpPr>
              <p:nvPr/>
            </p:nvGrpSpPr>
            <p:grpSpPr bwMode="auto">
              <a:xfrm>
                <a:off x="4754823" y="340206"/>
                <a:ext cx="266947" cy="533895"/>
                <a:chOff x="7043738" y="1709738"/>
                <a:chExt cx="766762" cy="1533524"/>
              </a:xfrm>
            </p:grpSpPr>
            <p:cxnSp>
              <p:nvCxnSpPr>
                <p:cNvPr id="360" name="直接连接符 359"/>
                <p:cNvCxnSpPr/>
                <p:nvPr/>
              </p:nvCxnSpPr>
              <p:spPr>
                <a:xfrm flipH="1" flipV="1">
                  <a:off x="7043738" y="1709738"/>
                  <a:ext cx="767903" cy="768601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1" name="直接连接符 360"/>
                <p:cNvCxnSpPr/>
                <p:nvPr/>
              </p:nvCxnSpPr>
              <p:spPr>
                <a:xfrm flipV="1">
                  <a:off x="7043738" y="2478339"/>
                  <a:ext cx="767903" cy="764923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6160" name="组合 350"/>
              <p:cNvGrpSpPr>
                <a:grpSpLocks/>
              </p:cNvGrpSpPr>
              <p:nvPr/>
            </p:nvGrpSpPr>
            <p:grpSpPr bwMode="auto">
              <a:xfrm flipH="1">
                <a:off x="5077049" y="486789"/>
                <a:ext cx="120364" cy="240728"/>
                <a:chOff x="7043738" y="1709738"/>
                <a:chExt cx="766762" cy="1533524"/>
              </a:xfrm>
            </p:grpSpPr>
            <p:cxnSp>
              <p:nvCxnSpPr>
                <p:cNvPr id="358" name="直接连接符 357"/>
                <p:cNvCxnSpPr/>
                <p:nvPr/>
              </p:nvCxnSpPr>
              <p:spPr>
                <a:xfrm flipH="1" flipV="1">
                  <a:off x="7043738" y="1705751"/>
                  <a:ext cx="765982" cy="774833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9" name="直接连接符 358"/>
                <p:cNvCxnSpPr/>
                <p:nvPr/>
              </p:nvCxnSpPr>
              <p:spPr>
                <a:xfrm flipV="1">
                  <a:off x="7043738" y="2480584"/>
                  <a:ext cx="765982" cy="766675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6152" name="组合 22"/>
            <p:cNvGrpSpPr>
              <a:grpSpLocks/>
            </p:cNvGrpSpPr>
            <p:nvPr/>
          </p:nvGrpSpPr>
          <p:grpSpPr bwMode="auto">
            <a:xfrm>
              <a:off x="4002088" y="1158875"/>
              <a:ext cx="549275" cy="661988"/>
              <a:chOff x="3709280" y="340206"/>
              <a:chExt cx="442589" cy="533895"/>
            </a:xfrm>
          </p:grpSpPr>
          <p:grpSp>
            <p:nvGrpSpPr>
              <p:cNvPr id="6153" name="组合 351"/>
              <p:cNvGrpSpPr>
                <a:grpSpLocks/>
              </p:cNvGrpSpPr>
              <p:nvPr/>
            </p:nvGrpSpPr>
            <p:grpSpPr bwMode="auto">
              <a:xfrm flipH="1">
                <a:off x="3884922" y="340206"/>
                <a:ext cx="266947" cy="533895"/>
                <a:chOff x="7043738" y="1709738"/>
                <a:chExt cx="766762" cy="1533524"/>
              </a:xfrm>
            </p:grpSpPr>
            <p:cxnSp>
              <p:nvCxnSpPr>
                <p:cNvPr id="356" name="直接连接符 355"/>
                <p:cNvCxnSpPr/>
                <p:nvPr/>
              </p:nvCxnSpPr>
              <p:spPr>
                <a:xfrm flipH="1" flipV="1">
                  <a:off x="7043738" y="1709738"/>
                  <a:ext cx="767903" cy="768601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7" name="直接连接符 356"/>
                <p:cNvCxnSpPr/>
                <p:nvPr/>
              </p:nvCxnSpPr>
              <p:spPr>
                <a:xfrm flipV="1">
                  <a:off x="7043738" y="2478339"/>
                  <a:ext cx="767903" cy="764923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6154" name="组合 352"/>
              <p:cNvGrpSpPr>
                <a:grpSpLocks/>
              </p:cNvGrpSpPr>
              <p:nvPr/>
            </p:nvGrpSpPr>
            <p:grpSpPr bwMode="auto">
              <a:xfrm>
                <a:off x="3709280" y="486789"/>
                <a:ext cx="120364" cy="240728"/>
                <a:chOff x="7043738" y="1709738"/>
                <a:chExt cx="766762" cy="1533524"/>
              </a:xfrm>
            </p:grpSpPr>
            <p:cxnSp>
              <p:nvCxnSpPr>
                <p:cNvPr id="354" name="直接连接符 353"/>
                <p:cNvCxnSpPr/>
                <p:nvPr/>
              </p:nvCxnSpPr>
              <p:spPr>
                <a:xfrm flipH="1" flipV="1">
                  <a:off x="7043738" y="1705751"/>
                  <a:ext cx="765977" cy="774833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5" name="直接连接符 354"/>
                <p:cNvCxnSpPr/>
                <p:nvPr/>
              </p:nvCxnSpPr>
              <p:spPr>
                <a:xfrm flipV="1">
                  <a:off x="7043738" y="2480584"/>
                  <a:ext cx="765977" cy="766675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454400" y="823913"/>
            <a:ext cx="5283200" cy="5283200"/>
            <a:chOff x="3454400" y="823913"/>
            <a:chExt cx="5283200" cy="5283200"/>
          </a:xfrm>
        </p:grpSpPr>
        <p:grpSp>
          <p:nvGrpSpPr>
            <p:cNvPr id="11268" name="组合 39"/>
            <p:cNvGrpSpPr>
              <a:grpSpLocks/>
            </p:cNvGrpSpPr>
            <p:nvPr/>
          </p:nvGrpSpPr>
          <p:grpSpPr bwMode="auto">
            <a:xfrm>
              <a:off x="3454400" y="823913"/>
              <a:ext cx="5283200" cy="5283200"/>
              <a:chOff x="4562384" y="836762"/>
              <a:chExt cx="2898642" cy="2898641"/>
            </a:xfrm>
          </p:grpSpPr>
          <p:sp>
            <p:nvSpPr>
              <p:cNvPr id="12" name="菱形 11"/>
              <p:cNvSpPr/>
              <p:nvPr/>
            </p:nvSpPr>
            <p:spPr>
              <a:xfrm>
                <a:off x="4694774" y="969152"/>
                <a:ext cx="2633862" cy="2633861"/>
              </a:xfrm>
              <a:prstGeom prst="diamond">
                <a:avLst/>
              </a:prstGeom>
              <a:solidFill>
                <a:srgbClr val="060517"/>
              </a:solidFill>
              <a:ln w="698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菱形 12"/>
              <p:cNvSpPr/>
              <p:nvPr/>
            </p:nvSpPr>
            <p:spPr>
              <a:xfrm>
                <a:off x="4562384" y="836762"/>
                <a:ext cx="2898642" cy="2898641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4352925" y="3476625"/>
              <a:ext cx="3482975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4740275" y="3683000"/>
              <a:ext cx="2711450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关于我们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817938" y="1993900"/>
              <a:ext cx="4556125" cy="15684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9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00727"/>
            <a:ext cx="12201525" cy="2016125"/>
          </a:xfrm>
          <a:prstGeom prst="rect">
            <a:avLst/>
          </a:prstGeom>
          <a:solidFill>
            <a:srgbClr val="05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371232" y="1295549"/>
            <a:ext cx="2238375" cy="3920417"/>
            <a:chOff x="9203808" y="1633851"/>
            <a:chExt cx="2238241" cy="3919511"/>
          </a:xfrm>
        </p:grpSpPr>
        <p:sp>
          <p:nvSpPr>
            <p:cNvPr id="12308" name="矩形 3"/>
            <p:cNvSpPr>
              <a:spLocks noChangeArrowheads="1"/>
            </p:cNvSpPr>
            <p:nvPr/>
          </p:nvSpPr>
          <p:spPr bwMode="auto">
            <a:xfrm>
              <a:off x="9439473" y="1633851"/>
              <a:ext cx="1766611" cy="26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100" dirty="0">
                <a:solidFill>
                  <a:srgbClr val="FFFFFF"/>
                </a:solidFill>
              </a:endParaRPr>
            </a:p>
          </p:txBody>
        </p:sp>
        <p:sp>
          <p:nvSpPr>
            <p:cNvPr id="12309" name="矩形 4"/>
            <p:cNvSpPr>
              <a:spLocks noChangeArrowheads="1"/>
            </p:cNvSpPr>
            <p:nvPr/>
          </p:nvSpPr>
          <p:spPr bwMode="auto">
            <a:xfrm>
              <a:off x="9203808" y="4907180"/>
              <a:ext cx="2238241" cy="646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完成产品的需求收集，完成界面设计，完成自己所负责的模块开发和单元测试。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10" name="文本框 5"/>
            <p:cNvSpPr txBox="1">
              <a:spLocks noChangeArrowheads="1"/>
            </p:cNvSpPr>
            <p:nvPr/>
          </p:nvSpPr>
          <p:spPr bwMode="auto">
            <a:xfrm>
              <a:off x="9562020" y="4369446"/>
              <a:ext cx="1614073" cy="338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组员：王莹莹</a:t>
              </a: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6440818" y="1376362"/>
            <a:ext cx="2238375" cy="3920533"/>
            <a:chOff x="6365952" y="1633274"/>
            <a:chExt cx="2238241" cy="3920178"/>
          </a:xfrm>
        </p:grpSpPr>
        <p:sp>
          <p:nvSpPr>
            <p:cNvPr id="12303" name="矩形 8"/>
            <p:cNvSpPr>
              <a:spLocks noChangeArrowheads="1"/>
            </p:cNvSpPr>
            <p:nvPr/>
          </p:nvSpPr>
          <p:spPr bwMode="auto">
            <a:xfrm>
              <a:off x="6365952" y="4907180"/>
              <a:ext cx="2238241" cy="646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完成产品的需求收集，完成自己所负责的模块开发和单元测试。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304" name="组合 9"/>
            <p:cNvGrpSpPr>
              <a:grpSpLocks/>
            </p:cNvGrpSpPr>
            <p:nvPr/>
          </p:nvGrpSpPr>
          <p:grpSpPr bwMode="auto">
            <a:xfrm>
              <a:off x="6601768" y="1633274"/>
              <a:ext cx="1766611" cy="3074695"/>
              <a:chOff x="6601768" y="1633274"/>
              <a:chExt cx="1766611" cy="3074695"/>
            </a:xfrm>
          </p:grpSpPr>
          <p:sp>
            <p:nvSpPr>
              <p:cNvPr id="12305" name="矩形 10"/>
              <p:cNvSpPr>
                <a:spLocks noChangeArrowheads="1"/>
              </p:cNvSpPr>
              <p:nvPr/>
            </p:nvSpPr>
            <p:spPr bwMode="auto">
              <a:xfrm>
                <a:off x="6601768" y="1633274"/>
                <a:ext cx="1766611" cy="261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1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306" name="文本框 11"/>
              <p:cNvSpPr txBox="1">
                <a:spLocks noChangeArrowheads="1"/>
              </p:cNvSpPr>
              <p:nvPr/>
            </p:nvSpPr>
            <p:spPr bwMode="auto">
              <a:xfrm>
                <a:off x="6730287" y="4369446"/>
                <a:ext cx="1614073" cy="338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组员：李梦雪</a:t>
                </a:r>
              </a:p>
            </p:txBody>
          </p:sp>
        </p:grp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7852817" y="-1573042"/>
            <a:ext cx="2238375" cy="4535624"/>
            <a:chOff x="3674780" y="1620158"/>
            <a:chExt cx="2238241" cy="4089227"/>
          </a:xfrm>
        </p:grpSpPr>
        <p:sp>
          <p:nvSpPr>
            <p:cNvPr id="12299" name="矩形 14"/>
            <p:cNvSpPr>
              <a:spLocks noChangeArrowheads="1"/>
            </p:cNvSpPr>
            <p:nvPr/>
          </p:nvSpPr>
          <p:spPr bwMode="auto">
            <a:xfrm>
              <a:off x="3674780" y="1620158"/>
              <a:ext cx="1766611" cy="26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100" dirty="0">
                <a:solidFill>
                  <a:srgbClr val="FFFFFF"/>
                </a:solidFill>
              </a:endParaRPr>
            </a:p>
          </p:txBody>
        </p:sp>
        <p:sp>
          <p:nvSpPr>
            <p:cNvPr id="12300" name="矩形 15"/>
            <p:cNvSpPr>
              <a:spLocks noChangeArrowheads="1"/>
            </p:cNvSpPr>
            <p:nvPr/>
          </p:nvSpPr>
          <p:spPr bwMode="auto">
            <a:xfrm>
              <a:off x="3674780" y="4960175"/>
              <a:ext cx="2238241" cy="749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完成产品的需求收集，完成产品的架构设计、模块设计，完成产品的时序分析，完成自己所负责的模块开发和单元测试。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1" name="文本框 16"/>
            <p:cNvSpPr txBox="1">
              <a:spLocks noChangeArrowheads="1"/>
            </p:cNvSpPr>
            <p:nvPr/>
          </p:nvSpPr>
          <p:spPr bwMode="auto">
            <a:xfrm>
              <a:off x="4073239" y="4369446"/>
              <a:ext cx="1760649" cy="305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副组长：李沛伦</a:t>
              </a: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2100809" y="1476370"/>
            <a:ext cx="2238375" cy="1368726"/>
            <a:chOff x="692403" y="4369446"/>
            <a:chExt cx="2238241" cy="1368741"/>
          </a:xfrm>
        </p:grpSpPr>
        <p:sp>
          <p:nvSpPr>
            <p:cNvPr id="12296" name="文本框 20"/>
            <p:cNvSpPr txBox="1">
              <a:spLocks noChangeArrowheads="1"/>
            </p:cNvSpPr>
            <p:nvPr/>
          </p:nvSpPr>
          <p:spPr bwMode="auto">
            <a:xfrm>
              <a:off x="1127448" y="4369446"/>
              <a:ext cx="136815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组长：王炎</a:t>
              </a:r>
            </a:p>
          </p:txBody>
        </p:sp>
        <p:sp>
          <p:nvSpPr>
            <p:cNvPr id="12297" name="矩形 21"/>
            <p:cNvSpPr>
              <a:spLocks noChangeArrowheads="1"/>
            </p:cNvSpPr>
            <p:nvPr/>
          </p:nvSpPr>
          <p:spPr bwMode="auto">
            <a:xfrm>
              <a:off x="692403" y="4907181"/>
              <a:ext cx="2238241" cy="831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职责：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为项目和产品的目标负责，依据项目管理计划管理和监控项目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355924E-80A7-4A73-BECB-695DC696EF3F}"/>
              </a:ext>
            </a:extLst>
          </p:cNvPr>
          <p:cNvGrpSpPr>
            <a:grpSpLocks/>
          </p:cNvGrpSpPr>
          <p:nvPr/>
        </p:nvGrpSpPr>
        <p:grpSpPr bwMode="auto">
          <a:xfrm>
            <a:off x="465163" y="1289556"/>
            <a:ext cx="2238375" cy="3920534"/>
            <a:chOff x="6365952" y="1633274"/>
            <a:chExt cx="2238241" cy="3920178"/>
          </a:xfrm>
        </p:grpSpPr>
        <p:sp>
          <p:nvSpPr>
            <p:cNvPr id="25" name="矩形 8">
              <a:extLst>
                <a:ext uri="{FF2B5EF4-FFF2-40B4-BE49-F238E27FC236}">
                  <a16:creationId xmlns:a16="http://schemas.microsoft.com/office/drawing/2014/main" id="{1BE76F00-EA46-468C-A568-382CF26CC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952" y="4907180"/>
              <a:ext cx="2238241" cy="646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完成产品的需求收集，完成自己所负责的模块开发和单元测试。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9">
              <a:extLst>
                <a:ext uri="{FF2B5EF4-FFF2-40B4-BE49-F238E27FC236}">
                  <a16:creationId xmlns:a16="http://schemas.microsoft.com/office/drawing/2014/main" id="{FC640E11-8D33-4EDF-BDF9-85DC679F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1768" y="1633274"/>
              <a:ext cx="1766611" cy="3074695"/>
              <a:chOff x="6601768" y="1633274"/>
              <a:chExt cx="1766611" cy="3074695"/>
            </a:xfrm>
          </p:grpSpPr>
          <p:sp>
            <p:nvSpPr>
              <p:cNvPr id="27" name="矩形 10">
                <a:extLst>
                  <a:ext uri="{FF2B5EF4-FFF2-40B4-BE49-F238E27FC236}">
                    <a16:creationId xmlns:a16="http://schemas.microsoft.com/office/drawing/2014/main" id="{6FE0937A-765C-4BF9-BEF7-B729BC55A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1768" y="1633274"/>
                <a:ext cx="1766611" cy="261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1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文本框 11">
                <a:extLst>
                  <a:ext uri="{FF2B5EF4-FFF2-40B4-BE49-F238E27FC236}">
                    <a16:creationId xmlns:a16="http://schemas.microsoft.com/office/drawing/2014/main" id="{4A853E64-D990-42C7-8204-FA60003853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0287" y="4369446"/>
                <a:ext cx="1614073" cy="338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组员：张晓贇</a:t>
                </a: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16E0FD6-8E41-49C4-9186-65D51F45FC80}"/>
              </a:ext>
            </a:extLst>
          </p:cNvPr>
          <p:cNvGrpSpPr>
            <a:grpSpLocks/>
          </p:cNvGrpSpPr>
          <p:nvPr/>
        </p:nvGrpSpPr>
        <p:grpSpPr bwMode="auto">
          <a:xfrm>
            <a:off x="9427469" y="1390033"/>
            <a:ext cx="2238375" cy="3920533"/>
            <a:chOff x="6365952" y="1633274"/>
            <a:chExt cx="2238241" cy="3920178"/>
          </a:xfrm>
        </p:grpSpPr>
        <p:sp>
          <p:nvSpPr>
            <p:cNvPr id="30" name="矩形 8">
              <a:extLst>
                <a:ext uri="{FF2B5EF4-FFF2-40B4-BE49-F238E27FC236}">
                  <a16:creationId xmlns:a16="http://schemas.microsoft.com/office/drawing/2014/main" id="{1128432C-DFC6-4A49-916A-A881059B9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952" y="4907180"/>
              <a:ext cx="2238241" cy="646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完成产品的需求收集，完成自己所负责的模块开发和单元测试。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9">
              <a:extLst>
                <a:ext uri="{FF2B5EF4-FFF2-40B4-BE49-F238E27FC236}">
                  <a16:creationId xmlns:a16="http://schemas.microsoft.com/office/drawing/2014/main" id="{637E2BB6-9472-461D-9C9F-3177E900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1768" y="1633274"/>
              <a:ext cx="1766611" cy="3074695"/>
              <a:chOff x="6601768" y="1633274"/>
              <a:chExt cx="1766611" cy="3074695"/>
            </a:xfrm>
          </p:grpSpPr>
          <p:sp>
            <p:nvSpPr>
              <p:cNvPr id="32" name="矩形 10">
                <a:extLst>
                  <a:ext uri="{FF2B5EF4-FFF2-40B4-BE49-F238E27FC236}">
                    <a16:creationId xmlns:a16="http://schemas.microsoft.com/office/drawing/2014/main" id="{48DE628A-547A-419B-A5AE-AD566858F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1768" y="1633274"/>
                <a:ext cx="1766611" cy="261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1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文本框 11">
                <a:extLst>
                  <a:ext uri="{FF2B5EF4-FFF2-40B4-BE49-F238E27FC236}">
                    <a16:creationId xmlns:a16="http://schemas.microsoft.com/office/drawing/2014/main" id="{DAB272A3-C4CF-428D-B6B7-A9C9E6E091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0287" y="4369446"/>
                <a:ext cx="1614073" cy="338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组员：韩雅宁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454400" y="823913"/>
            <a:ext cx="5283200" cy="5283200"/>
            <a:chOff x="3454400" y="823913"/>
            <a:chExt cx="5283200" cy="5283200"/>
          </a:xfrm>
        </p:grpSpPr>
        <p:grpSp>
          <p:nvGrpSpPr>
            <p:cNvPr id="7172" name="组合 39"/>
            <p:cNvGrpSpPr>
              <a:grpSpLocks/>
            </p:cNvGrpSpPr>
            <p:nvPr/>
          </p:nvGrpSpPr>
          <p:grpSpPr bwMode="auto">
            <a:xfrm>
              <a:off x="3454400" y="823913"/>
              <a:ext cx="5283200" cy="5283200"/>
              <a:chOff x="4562384" y="836762"/>
              <a:chExt cx="2898642" cy="2898641"/>
            </a:xfrm>
          </p:grpSpPr>
          <p:sp>
            <p:nvSpPr>
              <p:cNvPr id="20" name="菱形 19"/>
              <p:cNvSpPr/>
              <p:nvPr/>
            </p:nvSpPr>
            <p:spPr>
              <a:xfrm>
                <a:off x="4694774" y="969152"/>
                <a:ext cx="2633862" cy="2633861"/>
              </a:xfrm>
              <a:prstGeom prst="diamond">
                <a:avLst/>
              </a:prstGeom>
              <a:solidFill>
                <a:srgbClr val="060517"/>
              </a:solidFill>
              <a:ln w="698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菱形 20"/>
              <p:cNvSpPr/>
              <p:nvPr/>
            </p:nvSpPr>
            <p:spPr>
              <a:xfrm>
                <a:off x="4562384" y="836762"/>
                <a:ext cx="2898642" cy="2898641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4352925" y="3476625"/>
              <a:ext cx="3482975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740275" y="3683000"/>
              <a:ext cx="2711450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项目概况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817938" y="1993900"/>
              <a:ext cx="4556125" cy="15684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9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0"/>
          <a:stretch>
            <a:fillRect/>
          </a:stretch>
        </p:blipFill>
        <p:spPr bwMode="auto">
          <a:xfrm>
            <a:off x="0" y="1914525"/>
            <a:ext cx="477361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4773849" y="1915370"/>
            <a:ext cx="7433388" cy="3355037"/>
            <a:chOff x="4773849" y="1915370"/>
            <a:chExt cx="7433388" cy="3355037"/>
          </a:xfrm>
          <a:solidFill>
            <a:srgbClr val="055AA3"/>
          </a:solidFill>
        </p:grpSpPr>
        <p:sp>
          <p:nvSpPr>
            <p:cNvPr id="4" name="矩形 3"/>
            <p:cNvSpPr/>
            <p:nvPr/>
          </p:nvSpPr>
          <p:spPr>
            <a:xfrm>
              <a:off x="4773849" y="1915370"/>
              <a:ext cx="7433388" cy="3355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六边形 4"/>
            <p:cNvSpPr/>
            <p:nvPr/>
          </p:nvSpPr>
          <p:spPr>
            <a:xfrm>
              <a:off x="5231053" y="2342947"/>
              <a:ext cx="616940" cy="531845"/>
            </a:xfrm>
            <a:prstGeom prst="hexagon">
              <a:avLst/>
            </a:prstGeom>
            <a:solidFill>
              <a:srgbClr val="0605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Freeform 93"/>
            <p:cNvSpPr>
              <a:spLocks noEditPoints="1"/>
            </p:cNvSpPr>
            <p:nvPr/>
          </p:nvSpPr>
          <p:spPr bwMode="auto">
            <a:xfrm>
              <a:off x="5443399" y="2459415"/>
              <a:ext cx="207532" cy="278978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044054" y="3342014"/>
              <a:ext cx="2377440" cy="338554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3CBD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9" name="六边形 8"/>
            <p:cNvSpPr/>
            <p:nvPr/>
          </p:nvSpPr>
          <p:spPr>
            <a:xfrm>
              <a:off x="5231053" y="3232394"/>
              <a:ext cx="616940" cy="531845"/>
            </a:xfrm>
            <a:prstGeom prst="hexagon">
              <a:avLst/>
            </a:prstGeom>
            <a:solidFill>
              <a:srgbClr val="0605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92019" y="2459415"/>
              <a:ext cx="2377440" cy="338554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3CBD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编写目的</a:t>
              </a:r>
            </a:p>
          </p:txBody>
        </p:sp>
        <p:sp>
          <p:nvSpPr>
            <p:cNvPr id="12" name="Freeform 94"/>
            <p:cNvSpPr>
              <a:spLocks noEditPoints="1"/>
            </p:cNvSpPr>
            <p:nvPr/>
          </p:nvSpPr>
          <p:spPr bwMode="auto">
            <a:xfrm>
              <a:off x="5427114" y="3379118"/>
              <a:ext cx="258763" cy="241300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六边形 12"/>
            <p:cNvSpPr/>
            <p:nvPr/>
          </p:nvSpPr>
          <p:spPr>
            <a:xfrm>
              <a:off x="5231053" y="4148145"/>
              <a:ext cx="616940" cy="531845"/>
            </a:xfrm>
            <a:prstGeom prst="hexagon">
              <a:avLst/>
            </a:prstGeom>
            <a:solidFill>
              <a:srgbClr val="0605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996756" y="4148145"/>
              <a:ext cx="2377440" cy="338554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3CBD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项目管理团队</a:t>
              </a:r>
            </a:p>
          </p:txBody>
        </p:sp>
        <p:sp>
          <p:nvSpPr>
            <p:cNvPr id="16" name="Freeform 112"/>
            <p:cNvSpPr>
              <a:spLocks noEditPoints="1"/>
            </p:cNvSpPr>
            <p:nvPr/>
          </p:nvSpPr>
          <p:spPr bwMode="auto">
            <a:xfrm>
              <a:off x="5427113" y="4283892"/>
              <a:ext cx="258763" cy="260350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828675" y="925513"/>
            <a:ext cx="1032668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5" name="Title 13"/>
          <p:cNvSpPr txBox="1">
            <a:spLocks/>
          </p:cNvSpPr>
          <p:nvPr/>
        </p:nvSpPr>
        <p:spPr bwMode="auto">
          <a:xfrm>
            <a:off x="706438" y="339725"/>
            <a:ext cx="25177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55A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  <a:endParaRPr lang="en-US" altLang="zh-CN" sz="2000" b="1" dirty="0">
              <a:solidFill>
                <a:srgbClr val="055A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828675" y="925513"/>
            <a:ext cx="1032668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9" name="Title 13"/>
          <p:cNvSpPr txBox="1">
            <a:spLocks/>
          </p:cNvSpPr>
          <p:nvPr/>
        </p:nvSpPr>
        <p:spPr bwMode="auto">
          <a:xfrm>
            <a:off x="706438" y="339725"/>
            <a:ext cx="25177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55A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编写目的</a:t>
            </a:r>
            <a:endParaRPr lang="en-US" altLang="zh-CN" sz="2000" b="1" dirty="0">
              <a:solidFill>
                <a:srgbClr val="055A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6">
            <a:extLst>
              <a:ext uri="{FF2B5EF4-FFF2-40B4-BE49-F238E27FC236}">
                <a16:creationId xmlns:a16="http://schemas.microsoft.com/office/drawing/2014/main" id="{7F32F5CE-CEBE-4225-A41B-A83444684D5C}"/>
              </a:ext>
            </a:extLst>
          </p:cNvPr>
          <p:cNvGrpSpPr>
            <a:grpSpLocks/>
          </p:cNvGrpSpPr>
          <p:nvPr/>
        </p:nvGrpSpPr>
        <p:grpSpPr bwMode="auto">
          <a:xfrm>
            <a:off x="2420529" y="2168881"/>
            <a:ext cx="7237180" cy="3763606"/>
            <a:chOff x="0" y="47980"/>
            <a:chExt cx="7992888" cy="3763465"/>
          </a:xfrm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21D5E6D1-0D67-4BE6-A895-EB1FBE93F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9695"/>
              <a:ext cx="7992888" cy="3671750"/>
            </a:xfrm>
            <a:prstGeom prst="rect">
              <a:avLst/>
            </a:prstGeom>
            <a:solidFill>
              <a:srgbClr val="595959">
                <a:alpha val="78000"/>
              </a:srgbClr>
            </a:solidFill>
            <a:ln w="12700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4CD49D47-B898-42DF-BCD5-22FC80F39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59" y="47980"/>
              <a:ext cx="7805567" cy="3706674"/>
            </a:xfrm>
            <a:prstGeom prst="rect">
              <a:avLst/>
            </a:prstGeom>
            <a:solidFill>
              <a:srgbClr val="F4BB3D">
                <a:alpha val="87999"/>
              </a:srgbClr>
            </a:solidFill>
            <a:ln w="12700" cmpd="sng">
              <a:solidFill>
                <a:srgbClr val="FFFFFF"/>
              </a:solidFill>
              <a:bevel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随着生活压力的增大，越来越多的人奔波于城市的各个角落，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对于找到一个称心如意的住所的要求越来越高，该软件可以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方便用户查看诸多可靠房源，在手机上了解房源信息比去中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介公司方便很多，并且也减少了中介的费用，避免无良中介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事件的发生。并且用户还可以将自己闲置想要出租的房屋信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息发布在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中，使自己的房源信息更多的被其他租房人所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了解，加快房屋的出租，尽快获得收益。另外，房主和租客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可以直接的进行沟通交流，更便捷的了解房源信息，使租赁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双方尽可能的都满足彼此的要求。</a:t>
              </a:r>
            </a:p>
            <a:p>
              <a:pPr algn="ctr" eaLnBrk="1" hangingPunct="1"/>
              <a:endParaRPr lang="zh-CN" altLang="en-US" sz="2000" dirty="0">
                <a:solidFill>
                  <a:srgbClr val="1F497D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D58F53AC-6E3F-4146-B335-188B814A8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2" y="380986"/>
              <a:ext cx="7362664" cy="519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Aft>
                  <a:spcPts val="800"/>
                </a:spcAft>
              </a:pPr>
              <a:endPara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10">
            <a:extLst>
              <a:ext uri="{FF2B5EF4-FFF2-40B4-BE49-F238E27FC236}">
                <a16:creationId xmlns:a16="http://schemas.microsoft.com/office/drawing/2014/main" id="{AAB3F444-7AC4-470F-AC82-2FD0058EB3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20528" y="1976688"/>
            <a:ext cx="7237181" cy="0"/>
          </a:xfrm>
          <a:prstGeom prst="line">
            <a:avLst/>
          </a:prstGeom>
          <a:noFill/>
          <a:ln w="19050" cmpd="sng">
            <a:solidFill>
              <a:srgbClr val="F4BB3D"/>
            </a:solidFill>
            <a:round/>
            <a:headEnd/>
            <a:tailEnd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5218113"/>
            <a:ext cx="33464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5219700"/>
            <a:ext cx="3343275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104"/>
          <p:cNvSpPr>
            <a:spLocks/>
          </p:cNvSpPr>
          <p:nvPr/>
        </p:nvSpPr>
        <p:spPr bwMode="auto">
          <a:xfrm>
            <a:off x="6154738" y="4292600"/>
            <a:ext cx="1155700" cy="1255713"/>
          </a:xfrm>
          <a:custGeom>
            <a:avLst/>
            <a:gdLst>
              <a:gd name="T0" fmla="*/ 0 w 876"/>
              <a:gd name="T1" fmla="*/ 2147483646 h 952"/>
              <a:gd name="T2" fmla="*/ 0 w 876"/>
              <a:gd name="T3" fmla="*/ 2147483646 h 952"/>
              <a:gd name="T4" fmla="*/ 2147483646 w 876"/>
              <a:gd name="T5" fmla="*/ 2147483646 h 952"/>
              <a:gd name="T6" fmla="*/ 2147483646 w 876"/>
              <a:gd name="T7" fmla="*/ 0 h 952"/>
              <a:gd name="T8" fmla="*/ 2147483646 w 876"/>
              <a:gd name="T9" fmla="*/ 0 h 952"/>
              <a:gd name="T10" fmla="*/ 2147483646 w 876"/>
              <a:gd name="T11" fmla="*/ 2147483646 h 952"/>
              <a:gd name="T12" fmla="*/ 0 w 876"/>
              <a:gd name="T13" fmla="*/ 214748364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  <a:close/>
              </a:path>
            </a:pathLst>
          </a:custGeom>
          <a:solidFill>
            <a:srgbClr val="E74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3" name="Freeform 105"/>
          <p:cNvSpPr>
            <a:spLocks/>
          </p:cNvSpPr>
          <p:nvPr/>
        </p:nvSpPr>
        <p:spPr bwMode="auto">
          <a:xfrm>
            <a:off x="6154738" y="4292600"/>
            <a:ext cx="1155700" cy="1255713"/>
          </a:xfrm>
          <a:custGeom>
            <a:avLst/>
            <a:gdLst>
              <a:gd name="T0" fmla="*/ 0 w 876"/>
              <a:gd name="T1" fmla="*/ 2147483646 h 952"/>
              <a:gd name="T2" fmla="*/ 0 w 876"/>
              <a:gd name="T3" fmla="*/ 2147483646 h 952"/>
              <a:gd name="T4" fmla="*/ 2147483646 w 876"/>
              <a:gd name="T5" fmla="*/ 2147483646 h 952"/>
              <a:gd name="T6" fmla="*/ 2147483646 w 876"/>
              <a:gd name="T7" fmla="*/ 0 h 952"/>
              <a:gd name="T8" fmla="*/ 2147483646 w 876"/>
              <a:gd name="T9" fmla="*/ 0 h 952"/>
              <a:gd name="T10" fmla="*/ 2147483646 w 876"/>
              <a:gd name="T11" fmla="*/ 2147483646 h 952"/>
              <a:gd name="T12" fmla="*/ 0 w 876"/>
              <a:gd name="T13" fmla="*/ 214748364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06"/>
          <p:cNvSpPr>
            <a:spLocks/>
          </p:cNvSpPr>
          <p:nvPr/>
        </p:nvSpPr>
        <p:spPr bwMode="auto">
          <a:xfrm>
            <a:off x="4808538" y="4292600"/>
            <a:ext cx="1160462" cy="1255713"/>
          </a:xfrm>
          <a:custGeom>
            <a:avLst/>
            <a:gdLst>
              <a:gd name="T0" fmla="*/ 2147483646 w 878"/>
              <a:gd name="T1" fmla="*/ 2147483646 h 952"/>
              <a:gd name="T2" fmla="*/ 2147483646 w 878"/>
              <a:gd name="T3" fmla="*/ 2147483646 h 952"/>
              <a:gd name="T4" fmla="*/ 2147483646 w 878"/>
              <a:gd name="T5" fmla="*/ 0 h 952"/>
              <a:gd name="T6" fmla="*/ 2147483646 w 878"/>
              <a:gd name="T7" fmla="*/ 0 h 952"/>
              <a:gd name="T8" fmla="*/ 0 w 878"/>
              <a:gd name="T9" fmla="*/ 2147483646 h 952"/>
              <a:gd name="T10" fmla="*/ 2147483646 w 878"/>
              <a:gd name="T11" fmla="*/ 2147483646 h 952"/>
              <a:gd name="T12" fmla="*/ 2147483646 w 878"/>
              <a:gd name="T13" fmla="*/ 214748364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  <a:close/>
              </a:path>
            </a:pathLst>
          </a:custGeom>
          <a:solidFill>
            <a:srgbClr val="1CBB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07"/>
          <p:cNvSpPr>
            <a:spLocks/>
          </p:cNvSpPr>
          <p:nvPr/>
        </p:nvSpPr>
        <p:spPr bwMode="auto">
          <a:xfrm>
            <a:off x="4808538" y="4292600"/>
            <a:ext cx="1160462" cy="1255713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Freeform 108"/>
          <p:cNvSpPr>
            <a:spLocks/>
          </p:cNvSpPr>
          <p:nvPr/>
        </p:nvSpPr>
        <p:spPr bwMode="auto">
          <a:xfrm>
            <a:off x="6059488" y="1700213"/>
            <a:ext cx="2022475" cy="2379662"/>
          </a:xfrm>
          <a:custGeom>
            <a:avLst/>
            <a:gdLst>
              <a:gd name="T0" fmla="*/ 2147483646 w 1534"/>
              <a:gd name="T1" fmla="*/ 2147483646 h 1804"/>
              <a:gd name="T2" fmla="*/ 0 w 1534"/>
              <a:gd name="T3" fmla="*/ 0 h 1804"/>
              <a:gd name="T4" fmla="*/ 0 w 1534"/>
              <a:gd name="T5" fmla="*/ 2147483646 h 1804"/>
              <a:gd name="T6" fmla="*/ 2147483646 w 1534"/>
              <a:gd name="T7" fmla="*/ 2147483646 h 1804"/>
              <a:gd name="T8" fmla="*/ 2147483646 w 1534"/>
              <a:gd name="T9" fmla="*/ 2147483646 h 1804"/>
              <a:gd name="T10" fmla="*/ 2147483646 w 1534"/>
              <a:gd name="T11" fmla="*/ 2147483646 h 1804"/>
              <a:gd name="T12" fmla="*/ 2147483646 w 1534"/>
              <a:gd name="T13" fmla="*/ 2147483646 h 1804"/>
              <a:gd name="T14" fmla="*/ 2147483646 w 1534"/>
              <a:gd name="T15" fmla="*/ 2147483646 h 1804"/>
              <a:gd name="T16" fmla="*/ 2147483646 w 1534"/>
              <a:gd name="T17" fmla="*/ 2147483646 h 1804"/>
              <a:gd name="T18" fmla="*/ 2147483646 w 1534"/>
              <a:gd name="T19" fmla="*/ 214748364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474" y="962"/>
                </a:moveTo>
                <a:lnTo>
                  <a:pt x="0" y="0"/>
                </a:lnTo>
                <a:lnTo>
                  <a:pt x="0" y="700"/>
                </a:lnTo>
                <a:lnTo>
                  <a:pt x="246" y="1200"/>
                </a:lnTo>
                <a:lnTo>
                  <a:pt x="798" y="1280"/>
                </a:lnTo>
                <a:lnTo>
                  <a:pt x="400" y="1670"/>
                </a:lnTo>
                <a:lnTo>
                  <a:pt x="422" y="1804"/>
                </a:lnTo>
                <a:lnTo>
                  <a:pt x="826" y="1804"/>
                </a:lnTo>
                <a:lnTo>
                  <a:pt x="1534" y="1116"/>
                </a:lnTo>
                <a:lnTo>
                  <a:pt x="474" y="962"/>
                </a:lnTo>
                <a:close/>
              </a:path>
            </a:pathLst>
          </a:custGeom>
          <a:solidFill>
            <a:srgbClr val="FBA4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09"/>
          <p:cNvSpPr>
            <a:spLocks/>
          </p:cNvSpPr>
          <p:nvPr/>
        </p:nvSpPr>
        <p:spPr bwMode="auto">
          <a:xfrm>
            <a:off x="4037013" y="1700213"/>
            <a:ext cx="2022475" cy="2379662"/>
          </a:xfrm>
          <a:custGeom>
            <a:avLst/>
            <a:gdLst>
              <a:gd name="T0" fmla="*/ 2147483646 w 1534"/>
              <a:gd name="T1" fmla="*/ 2147483646 h 1804"/>
              <a:gd name="T2" fmla="*/ 0 w 1534"/>
              <a:gd name="T3" fmla="*/ 2147483646 h 1804"/>
              <a:gd name="T4" fmla="*/ 2147483646 w 1534"/>
              <a:gd name="T5" fmla="*/ 2147483646 h 1804"/>
              <a:gd name="T6" fmla="*/ 2147483646 w 1534"/>
              <a:gd name="T7" fmla="*/ 2147483646 h 1804"/>
              <a:gd name="T8" fmla="*/ 2147483646 w 1534"/>
              <a:gd name="T9" fmla="*/ 2147483646 h 1804"/>
              <a:gd name="T10" fmla="*/ 2147483646 w 1534"/>
              <a:gd name="T11" fmla="*/ 2147483646 h 1804"/>
              <a:gd name="T12" fmla="*/ 2147483646 w 1534"/>
              <a:gd name="T13" fmla="*/ 2147483646 h 1804"/>
              <a:gd name="T14" fmla="*/ 2147483646 w 1534"/>
              <a:gd name="T15" fmla="*/ 2147483646 h 1804"/>
              <a:gd name="T16" fmla="*/ 2147483646 w 1534"/>
              <a:gd name="T17" fmla="*/ 0 h 1804"/>
              <a:gd name="T18" fmla="*/ 2147483646 w 1534"/>
              <a:gd name="T19" fmla="*/ 214748364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4" h="1804">
                <a:moveTo>
                  <a:pt x="1060" y="962"/>
                </a:moveTo>
                <a:lnTo>
                  <a:pt x="0" y="1116"/>
                </a:lnTo>
                <a:lnTo>
                  <a:pt x="708" y="1804"/>
                </a:lnTo>
                <a:lnTo>
                  <a:pt x="1112" y="1804"/>
                </a:lnTo>
                <a:lnTo>
                  <a:pt x="1136" y="1670"/>
                </a:lnTo>
                <a:lnTo>
                  <a:pt x="736" y="1280"/>
                </a:lnTo>
                <a:lnTo>
                  <a:pt x="1288" y="1200"/>
                </a:lnTo>
                <a:lnTo>
                  <a:pt x="1534" y="700"/>
                </a:lnTo>
                <a:lnTo>
                  <a:pt x="1534" y="0"/>
                </a:lnTo>
                <a:lnTo>
                  <a:pt x="1060" y="962"/>
                </a:lnTo>
                <a:close/>
              </a:path>
            </a:pathLst>
          </a:custGeom>
          <a:solidFill>
            <a:srgbClr val="3CBD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8555038" y="1874838"/>
            <a:ext cx="2308225" cy="65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项目提出方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健康快乐一小组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1774825" y="2243138"/>
            <a:ext cx="3662363" cy="823912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896333"/>
              <a:gd name="connsiteY0" fmla="*/ 581025 h 581025"/>
              <a:gd name="connsiteX1" fmla="*/ 333375 w 2896333"/>
              <a:gd name="connsiteY1" fmla="*/ 0 h 581025"/>
              <a:gd name="connsiteX2" fmla="*/ 2896333 w 2896333"/>
              <a:gd name="connsiteY2" fmla="*/ 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2220913" y="1879600"/>
            <a:ext cx="2306637" cy="7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1787525" y="4283075"/>
            <a:ext cx="3257550" cy="831850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528430"/>
              <a:gd name="connsiteY0" fmla="*/ 587027 h 587027"/>
              <a:gd name="connsiteX1" fmla="*/ 333375 w 2528430"/>
              <a:gd name="connsiteY1" fmla="*/ 6002 h 587027"/>
              <a:gd name="connsiteX2" fmla="*/ 2528430 w 2528430"/>
              <a:gd name="connsiteY2" fmla="*/ 0 h 58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2205038" y="3898900"/>
            <a:ext cx="2306637" cy="65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健康快乐一小组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8585200" y="3889375"/>
            <a:ext cx="2306638" cy="176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打造一款租房流程更加完善的租房软件，用户可安心的出租自己的房屋，也可以从中租赁到自己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心仪的房屋。 </a:t>
            </a:r>
          </a:p>
        </p:txBody>
      </p:sp>
      <p:sp>
        <p:nvSpPr>
          <p:cNvPr id="16" name="任意多边形 15"/>
          <p:cNvSpPr/>
          <p:nvPr/>
        </p:nvSpPr>
        <p:spPr>
          <a:xfrm>
            <a:off x="6926263" y="2255838"/>
            <a:ext cx="3662362" cy="823912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896333"/>
              <a:gd name="connsiteY0" fmla="*/ 581025 h 581025"/>
              <a:gd name="connsiteX1" fmla="*/ 333375 w 2896333"/>
              <a:gd name="connsiteY1" fmla="*/ 0 h 581025"/>
              <a:gd name="connsiteX2" fmla="*/ 2896333 w 2896333"/>
              <a:gd name="connsiteY2" fmla="*/ 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986588" y="4283075"/>
            <a:ext cx="3629025" cy="831850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528430"/>
              <a:gd name="connsiteY0" fmla="*/ 587027 h 587027"/>
              <a:gd name="connsiteX1" fmla="*/ 333375 w 2528430"/>
              <a:gd name="connsiteY1" fmla="*/ 6002 h 587027"/>
              <a:gd name="connsiteX2" fmla="*/ 2528430 w 2528430"/>
              <a:gd name="connsiteY2" fmla="*/ 0 h 58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Oval 54"/>
          <p:cNvSpPr>
            <a:spLocks noChangeArrowheads="1"/>
          </p:cNvSpPr>
          <p:nvPr/>
        </p:nvSpPr>
        <p:spPr bwMode="auto">
          <a:xfrm>
            <a:off x="5380038" y="3017838"/>
            <a:ext cx="111125" cy="111125"/>
          </a:xfrm>
          <a:prstGeom prst="ellipse">
            <a:avLst/>
          </a:prstGeom>
          <a:ln>
            <a:noFil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Oval 54"/>
          <p:cNvSpPr>
            <a:spLocks noChangeArrowheads="1"/>
          </p:cNvSpPr>
          <p:nvPr/>
        </p:nvSpPr>
        <p:spPr bwMode="auto">
          <a:xfrm>
            <a:off x="6862763" y="3025775"/>
            <a:ext cx="111125" cy="111125"/>
          </a:xfrm>
          <a:prstGeom prst="ellipse">
            <a:avLst/>
          </a:prstGeom>
          <a:ln>
            <a:noFil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Oval 54"/>
          <p:cNvSpPr>
            <a:spLocks noChangeArrowheads="1"/>
          </p:cNvSpPr>
          <p:nvPr/>
        </p:nvSpPr>
        <p:spPr bwMode="auto">
          <a:xfrm>
            <a:off x="6926263" y="5059363"/>
            <a:ext cx="111125" cy="109537"/>
          </a:xfrm>
          <a:prstGeom prst="ellipse">
            <a:avLst/>
          </a:prstGeom>
          <a:ln>
            <a:noFil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Oval 54"/>
          <p:cNvSpPr>
            <a:spLocks noChangeArrowheads="1"/>
          </p:cNvSpPr>
          <p:nvPr/>
        </p:nvSpPr>
        <p:spPr bwMode="auto">
          <a:xfrm>
            <a:off x="5000625" y="5059363"/>
            <a:ext cx="109538" cy="109537"/>
          </a:xfrm>
          <a:prstGeom prst="ellipse">
            <a:avLst/>
          </a:prstGeom>
          <a:ln>
            <a:noFil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1981200"/>
            <a:ext cx="50323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475" y="1868488"/>
            <a:ext cx="501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3781425"/>
            <a:ext cx="5969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725" y="3806825"/>
            <a:ext cx="5524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直接连接符 25"/>
          <p:cNvCxnSpPr/>
          <p:nvPr/>
        </p:nvCxnSpPr>
        <p:spPr>
          <a:xfrm>
            <a:off x="828675" y="925513"/>
            <a:ext cx="1032668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5" name="Title 13"/>
          <p:cNvSpPr txBox="1">
            <a:spLocks/>
          </p:cNvSpPr>
          <p:nvPr/>
        </p:nvSpPr>
        <p:spPr bwMode="auto">
          <a:xfrm>
            <a:off x="706438" y="339725"/>
            <a:ext cx="25177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55A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2000" b="1" dirty="0">
              <a:solidFill>
                <a:srgbClr val="055A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5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63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5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6550"/>
                            </p:stCondLst>
                            <p:childTnLst>
                              <p:par>
                                <p:cTn id="8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8" grpId="1" animBg="1"/>
      <p:bldP spid="9" grpId="0" animBg="1"/>
      <p:bldP spid="10" grpId="0"/>
      <p:bldP spid="12" grpId="0"/>
      <p:bldP spid="14" grpId="0"/>
      <p:bldP spid="15" grpId="0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2"/>
          <p:cNvCxnSpPr>
            <a:cxnSpLocks/>
          </p:cNvCxnSpPr>
          <p:nvPr/>
        </p:nvCxnSpPr>
        <p:spPr>
          <a:xfrm flipV="1">
            <a:off x="6070600" y="925513"/>
            <a:ext cx="25400" cy="5932487"/>
          </a:xfrm>
          <a:prstGeom prst="line">
            <a:avLst/>
          </a:prstGeom>
          <a:ln w="57150" cap="rnd">
            <a:solidFill>
              <a:srgbClr val="ADBAC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ardrop 8"/>
          <p:cNvSpPr/>
          <p:nvPr/>
        </p:nvSpPr>
        <p:spPr>
          <a:xfrm rot="13500000">
            <a:off x="5988844" y="2061369"/>
            <a:ext cx="165100" cy="163512"/>
          </a:xfrm>
          <a:prstGeom prst="teardrop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ardrop 30"/>
          <p:cNvSpPr/>
          <p:nvPr/>
        </p:nvSpPr>
        <p:spPr>
          <a:xfrm rot="2700000">
            <a:off x="5989637" y="3708401"/>
            <a:ext cx="163513" cy="163512"/>
          </a:xfrm>
          <a:prstGeom prst="teardrop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ardrop 37"/>
          <p:cNvSpPr/>
          <p:nvPr/>
        </p:nvSpPr>
        <p:spPr>
          <a:xfrm rot="13500000">
            <a:off x="5988844" y="5228432"/>
            <a:ext cx="165100" cy="163512"/>
          </a:xfrm>
          <a:prstGeom prst="teardrop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620713" y="5018881"/>
            <a:ext cx="5449887" cy="582613"/>
            <a:chOff x="531941" y="1850951"/>
            <a:chExt cx="5449440" cy="583116"/>
          </a:xfrm>
        </p:grpSpPr>
        <p:sp>
          <p:nvSpPr>
            <p:cNvPr id="4" name="Rounded Rectangle 9"/>
            <p:cNvSpPr/>
            <p:nvPr/>
          </p:nvSpPr>
          <p:spPr>
            <a:xfrm>
              <a:off x="531941" y="1850951"/>
              <a:ext cx="4692265" cy="583116"/>
            </a:xfrm>
            <a:prstGeom prst="roundRect">
              <a:avLst>
                <a:gd name="adj" fmla="val 50000"/>
              </a:avLst>
            </a:prstGeom>
            <a:solidFill>
              <a:srgbClr val="055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>
            <a:xfrm>
              <a:off x="5251191" y="2143303"/>
              <a:ext cx="730190" cy="0"/>
            </a:xfrm>
            <a:prstGeom prst="line">
              <a:avLst/>
            </a:prstGeom>
            <a:ln w="444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3"/>
            <p:cNvSpPr txBox="1"/>
            <p:nvPr/>
          </p:nvSpPr>
          <p:spPr>
            <a:xfrm>
              <a:off x="2189155" y="2027316"/>
              <a:ext cx="1377837" cy="246274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1216817" eaLnBrk="1" fontAlgn="auto" hangingPunct="1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组长：王炎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636835" y="1851025"/>
            <a:ext cx="5449887" cy="584200"/>
            <a:chOff x="531941" y="5018076"/>
            <a:chExt cx="5449440" cy="583901"/>
          </a:xfrm>
        </p:grpSpPr>
        <p:sp>
          <p:nvSpPr>
            <p:cNvPr id="12" name="Rounded Rectangle 38"/>
            <p:cNvSpPr/>
            <p:nvPr/>
          </p:nvSpPr>
          <p:spPr>
            <a:xfrm>
              <a:off x="531941" y="5018076"/>
              <a:ext cx="4692265" cy="583901"/>
            </a:xfrm>
            <a:prstGeom prst="roundRect">
              <a:avLst>
                <a:gd name="adj" fmla="val 50000"/>
              </a:avLst>
            </a:prstGeom>
            <a:solidFill>
              <a:srgbClr val="055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3" name="Straight Connector 39"/>
            <p:cNvCxnSpPr/>
            <p:nvPr/>
          </p:nvCxnSpPr>
          <p:spPr>
            <a:xfrm>
              <a:off x="5251191" y="5310026"/>
              <a:ext cx="730190" cy="0"/>
            </a:xfrm>
            <a:prstGeom prst="line">
              <a:avLst/>
            </a:prstGeom>
            <a:ln w="444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3"/>
            <p:cNvSpPr txBox="1"/>
            <p:nvPr/>
          </p:nvSpPr>
          <p:spPr>
            <a:xfrm>
              <a:off x="2021737" y="5162464"/>
              <a:ext cx="1545255" cy="24609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1216817" eaLnBrk="1" fontAlgn="auto" hangingPunct="1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健康快乐一小组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6186488" y="3497261"/>
            <a:ext cx="5397500" cy="584200"/>
            <a:chOff x="6187196" y="3498019"/>
            <a:chExt cx="5396942" cy="583967"/>
          </a:xfrm>
        </p:grpSpPr>
        <p:sp>
          <p:nvSpPr>
            <p:cNvPr id="8" name="Rounded Rectangle 31"/>
            <p:cNvSpPr/>
            <p:nvPr/>
          </p:nvSpPr>
          <p:spPr>
            <a:xfrm>
              <a:off x="6891973" y="3498019"/>
              <a:ext cx="4692165" cy="583967"/>
            </a:xfrm>
            <a:prstGeom prst="roundRect">
              <a:avLst>
                <a:gd name="adj" fmla="val 50000"/>
              </a:avLst>
            </a:prstGeom>
            <a:solidFill>
              <a:srgbClr val="055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9" name="Straight Connector 32"/>
            <p:cNvCxnSpPr/>
            <p:nvPr/>
          </p:nvCxnSpPr>
          <p:spPr>
            <a:xfrm>
              <a:off x="6187196" y="3790002"/>
              <a:ext cx="731761" cy="0"/>
            </a:xfrm>
            <a:prstGeom prst="line">
              <a:avLst/>
            </a:prstGeom>
            <a:ln w="444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3"/>
            <p:cNvSpPr txBox="1"/>
            <p:nvPr/>
          </p:nvSpPr>
          <p:spPr>
            <a:xfrm>
              <a:off x="6775571" y="3664639"/>
              <a:ext cx="4808566" cy="24612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1216817" eaLnBrk="1" fontAlgn="auto" hangingPunct="1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组员：李沛伦，张晓贇，王莹莹，李梦雪，韩雅宁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1459675-EDA0-4BAD-AC21-87EE71A9444E}"/>
              </a:ext>
            </a:extLst>
          </p:cNvPr>
          <p:cNvCxnSpPr>
            <a:cxnSpLocks/>
          </p:cNvCxnSpPr>
          <p:nvPr/>
        </p:nvCxnSpPr>
        <p:spPr>
          <a:xfrm>
            <a:off x="71919" y="576192"/>
            <a:ext cx="1212008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E2E73A8A-8F80-4173-B2C0-2E9E39A410AE}"/>
              </a:ext>
            </a:extLst>
          </p:cNvPr>
          <p:cNvSpPr/>
          <p:nvPr/>
        </p:nvSpPr>
        <p:spPr>
          <a:xfrm>
            <a:off x="435746" y="18986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055A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项目团队管理</a:t>
            </a:r>
            <a:endParaRPr lang="en-US" altLang="zh-CN" b="1" dirty="0">
              <a:solidFill>
                <a:srgbClr val="055A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590</Words>
  <Application>Microsoft Office PowerPoint</Application>
  <PresentationFormat>宽屏</PresentationFormat>
  <Paragraphs>89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微软雅黑</vt:lpstr>
      <vt:lpstr>Arial</vt:lpstr>
      <vt:lpstr>Calibri</vt:lpstr>
      <vt:lpstr>Calibri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 </cp:lastModifiedBy>
  <cp:revision>40</cp:revision>
  <dcterms:created xsi:type="dcterms:W3CDTF">2015-08-09T04:17:28Z</dcterms:created>
  <dcterms:modified xsi:type="dcterms:W3CDTF">2019-10-22T12:38:28Z</dcterms:modified>
</cp:coreProperties>
</file>